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
  </p:notesMasterIdLst>
  <p:sldIdLst>
    <p:sldId id="256" r:id="rId2"/>
  </p:sldIdLst>
  <p:sldSz cx="6858000" cy="9906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CC"/>
    <a:srgbClr val="F9E3E8"/>
    <a:srgbClr val="FFFFCC"/>
    <a:srgbClr val="D02A4E"/>
    <a:srgbClr val="71E2FD"/>
    <a:srgbClr val="DB4D6D"/>
    <a:srgbClr val="F3C3CD"/>
    <a:srgbClr val="EEACBA"/>
    <a:srgbClr val="F3C5CF"/>
    <a:srgbClr val="F0FA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703" autoAdjust="0"/>
    <p:restoredTop sz="94039" autoAdjust="0"/>
  </p:normalViewPr>
  <p:slideViewPr>
    <p:cSldViewPr snapToGrid="0">
      <p:cViewPr varScale="1">
        <p:scale>
          <a:sx n="76" d="100"/>
          <a:sy n="76" d="100"/>
        </p:scale>
        <p:origin x="3402" y="90"/>
      </p:cViewPr>
      <p:guideLst/>
    </p:cSldViewPr>
  </p:slideViewPr>
  <p:notesTextViewPr>
    <p:cViewPr>
      <p:scale>
        <a:sx n="300" d="100"/>
        <a:sy n="3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50529" cy="497524"/>
          </a:xfrm>
          <a:prstGeom prst="rect">
            <a:avLst/>
          </a:prstGeom>
        </p:spPr>
        <p:txBody>
          <a:bodyPr vert="horz" lIns="91550" tIns="45774" rIns="91550" bIns="45774"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082" y="0"/>
            <a:ext cx="2950529" cy="497524"/>
          </a:xfrm>
          <a:prstGeom prst="rect">
            <a:avLst/>
          </a:prstGeom>
        </p:spPr>
        <p:txBody>
          <a:bodyPr vert="horz" lIns="91550" tIns="45774" rIns="91550" bIns="45774" rtlCol="0"/>
          <a:lstStyle>
            <a:lvl1pPr algn="r">
              <a:defRPr sz="1200"/>
            </a:lvl1pPr>
          </a:lstStyle>
          <a:p>
            <a:fld id="{85518A3C-A494-4AE3-AAF5-A28F6C047118}" type="datetimeFigureOut">
              <a:rPr kumimoji="1" lang="ja-JP" altLang="en-US" smtClean="0"/>
              <a:t>2024/9/19</a:t>
            </a:fld>
            <a:endParaRPr kumimoji="1" lang="ja-JP" altLang="en-US"/>
          </a:p>
        </p:txBody>
      </p:sp>
      <p:sp>
        <p:nvSpPr>
          <p:cNvPr id="4" name="スライド イメージ プレースホルダー 3"/>
          <p:cNvSpPr>
            <a:spLocks noGrp="1" noRot="1" noChangeAspect="1"/>
          </p:cNvSpPr>
          <p:nvPr>
            <p:ph type="sldImg" idx="2"/>
          </p:nvPr>
        </p:nvSpPr>
        <p:spPr>
          <a:xfrm>
            <a:off x="2243138" y="1243013"/>
            <a:ext cx="2320925" cy="3354387"/>
          </a:xfrm>
          <a:prstGeom prst="rect">
            <a:avLst/>
          </a:prstGeom>
          <a:noFill/>
          <a:ln w="12700">
            <a:solidFill>
              <a:prstClr val="black"/>
            </a:solidFill>
          </a:ln>
        </p:spPr>
        <p:txBody>
          <a:bodyPr vert="horz" lIns="91550" tIns="45774" rIns="91550" bIns="45774" rtlCol="0" anchor="ctr"/>
          <a:lstStyle/>
          <a:p>
            <a:endParaRPr lang="ja-JP" altLang="en-US"/>
          </a:p>
        </p:txBody>
      </p:sp>
      <p:sp>
        <p:nvSpPr>
          <p:cNvPr id="5" name="ノート プレースホルダー 4"/>
          <p:cNvSpPr>
            <a:spLocks noGrp="1"/>
          </p:cNvSpPr>
          <p:nvPr>
            <p:ph type="body" sz="quarter" idx="3"/>
          </p:nvPr>
        </p:nvSpPr>
        <p:spPr>
          <a:xfrm>
            <a:off x="680403" y="4782900"/>
            <a:ext cx="5446396" cy="3913425"/>
          </a:xfrm>
          <a:prstGeom prst="rect">
            <a:avLst/>
          </a:prstGeom>
        </p:spPr>
        <p:txBody>
          <a:bodyPr vert="horz" lIns="91550" tIns="45774" rIns="91550" bIns="4577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1814"/>
            <a:ext cx="2950529" cy="497524"/>
          </a:xfrm>
          <a:prstGeom prst="rect">
            <a:avLst/>
          </a:prstGeom>
        </p:spPr>
        <p:txBody>
          <a:bodyPr vert="horz" lIns="91550" tIns="45774" rIns="91550" bIns="45774"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082" y="9441814"/>
            <a:ext cx="2950529" cy="497524"/>
          </a:xfrm>
          <a:prstGeom prst="rect">
            <a:avLst/>
          </a:prstGeom>
        </p:spPr>
        <p:txBody>
          <a:bodyPr vert="horz" lIns="91550" tIns="45774" rIns="91550" bIns="45774" rtlCol="0" anchor="b"/>
          <a:lstStyle>
            <a:lvl1pPr algn="r">
              <a:defRPr sz="1200"/>
            </a:lvl1pPr>
          </a:lstStyle>
          <a:p>
            <a:fld id="{CA19062F-9FF9-4ADE-902B-60B9DE697246}" type="slidenum">
              <a:rPr kumimoji="1" lang="ja-JP" altLang="en-US" smtClean="0"/>
              <a:t>‹#›</a:t>
            </a:fld>
            <a:endParaRPr kumimoji="1" lang="ja-JP" altLang="en-US"/>
          </a:p>
        </p:txBody>
      </p:sp>
    </p:spTree>
    <p:extLst>
      <p:ext uri="{BB962C8B-B14F-4D97-AF65-F5344CB8AC3E}">
        <p14:creationId xmlns:p14="http://schemas.microsoft.com/office/powerpoint/2010/main" val="331587035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A19062F-9FF9-4ADE-902B-60B9DE697246}" type="slidenum">
              <a:rPr kumimoji="1" lang="ja-JP" altLang="en-US" smtClean="0"/>
              <a:t>1</a:t>
            </a:fld>
            <a:endParaRPr kumimoji="1" lang="ja-JP" altLang="en-US"/>
          </a:p>
        </p:txBody>
      </p:sp>
    </p:spTree>
    <p:extLst>
      <p:ext uri="{BB962C8B-B14F-4D97-AF65-F5344CB8AC3E}">
        <p14:creationId xmlns:p14="http://schemas.microsoft.com/office/powerpoint/2010/main" val="18523463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EFF9488-3475-43E5-B60E-1244CA08804D}" type="datetimeFigureOut">
              <a:rPr kumimoji="1" lang="ja-JP" altLang="en-US" smtClean="0"/>
              <a:t>2024/9/19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A54A2C0-FF81-48E9-B306-E9DF49340556}" type="slidenum">
              <a:rPr kumimoji="1" lang="ja-JP" altLang="en-US" smtClean="0"/>
              <a:t>‹#›</a:t>
            </a:fld>
            <a:endParaRPr kumimoji="1" lang="ja-JP" altLang="en-US"/>
          </a:p>
        </p:txBody>
      </p:sp>
    </p:spTree>
    <p:extLst>
      <p:ext uri="{BB962C8B-B14F-4D97-AF65-F5344CB8AC3E}">
        <p14:creationId xmlns:p14="http://schemas.microsoft.com/office/powerpoint/2010/main" val="3120015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EFF9488-3475-43E5-B60E-1244CA08804D}" type="datetimeFigureOut">
              <a:rPr kumimoji="1" lang="ja-JP" altLang="en-US" smtClean="0"/>
              <a:t>2024/9/19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A54A2C0-FF81-48E9-B306-E9DF49340556}" type="slidenum">
              <a:rPr kumimoji="1" lang="ja-JP" altLang="en-US" smtClean="0"/>
              <a:t>‹#›</a:t>
            </a:fld>
            <a:endParaRPr kumimoji="1" lang="ja-JP" altLang="en-US"/>
          </a:p>
        </p:txBody>
      </p:sp>
    </p:spTree>
    <p:extLst>
      <p:ext uri="{BB962C8B-B14F-4D97-AF65-F5344CB8AC3E}">
        <p14:creationId xmlns:p14="http://schemas.microsoft.com/office/powerpoint/2010/main" val="33769243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EFF9488-3475-43E5-B60E-1244CA08804D}" type="datetimeFigureOut">
              <a:rPr kumimoji="1" lang="ja-JP" altLang="en-US" smtClean="0"/>
              <a:t>2024/9/19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A54A2C0-FF81-48E9-B306-E9DF49340556}" type="slidenum">
              <a:rPr kumimoji="1" lang="ja-JP" altLang="en-US" smtClean="0"/>
              <a:t>‹#›</a:t>
            </a:fld>
            <a:endParaRPr kumimoji="1" lang="ja-JP" altLang="en-US"/>
          </a:p>
        </p:txBody>
      </p:sp>
    </p:spTree>
    <p:extLst>
      <p:ext uri="{BB962C8B-B14F-4D97-AF65-F5344CB8AC3E}">
        <p14:creationId xmlns:p14="http://schemas.microsoft.com/office/powerpoint/2010/main" val="8566553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EFF9488-3475-43E5-B60E-1244CA08804D}" type="datetimeFigureOut">
              <a:rPr kumimoji="1" lang="ja-JP" altLang="en-US" smtClean="0"/>
              <a:t>2024/9/19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A54A2C0-FF81-48E9-B306-E9DF49340556}" type="slidenum">
              <a:rPr kumimoji="1" lang="ja-JP" altLang="en-US" smtClean="0"/>
              <a:t>‹#›</a:t>
            </a:fld>
            <a:endParaRPr kumimoji="1" lang="ja-JP" altLang="en-US"/>
          </a:p>
        </p:txBody>
      </p:sp>
    </p:spTree>
    <p:extLst>
      <p:ext uri="{BB962C8B-B14F-4D97-AF65-F5344CB8AC3E}">
        <p14:creationId xmlns:p14="http://schemas.microsoft.com/office/powerpoint/2010/main" val="4041851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EFF9488-3475-43E5-B60E-1244CA08804D}" type="datetimeFigureOut">
              <a:rPr kumimoji="1" lang="ja-JP" altLang="en-US" smtClean="0"/>
              <a:t>2024/9/19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A54A2C0-FF81-48E9-B306-E9DF49340556}" type="slidenum">
              <a:rPr kumimoji="1" lang="ja-JP" altLang="en-US" smtClean="0"/>
              <a:t>‹#›</a:t>
            </a:fld>
            <a:endParaRPr kumimoji="1" lang="ja-JP" altLang="en-US"/>
          </a:p>
        </p:txBody>
      </p:sp>
    </p:spTree>
    <p:extLst>
      <p:ext uri="{BB962C8B-B14F-4D97-AF65-F5344CB8AC3E}">
        <p14:creationId xmlns:p14="http://schemas.microsoft.com/office/powerpoint/2010/main" val="3867503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EFF9488-3475-43E5-B60E-1244CA08804D}" type="datetimeFigureOut">
              <a:rPr kumimoji="1" lang="ja-JP" altLang="en-US" smtClean="0"/>
              <a:t>2024/9/19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A54A2C0-FF81-48E9-B306-E9DF49340556}" type="slidenum">
              <a:rPr kumimoji="1" lang="ja-JP" altLang="en-US" smtClean="0"/>
              <a:t>‹#›</a:t>
            </a:fld>
            <a:endParaRPr kumimoji="1" lang="ja-JP" altLang="en-US"/>
          </a:p>
        </p:txBody>
      </p:sp>
    </p:spTree>
    <p:extLst>
      <p:ext uri="{BB962C8B-B14F-4D97-AF65-F5344CB8AC3E}">
        <p14:creationId xmlns:p14="http://schemas.microsoft.com/office/powerpoint/2010/main" val="353306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4EFF9488-3475-43E5-B60E-1244CA08804D}" type="datetimeFigureOut">
              <a:rPr kumimoji="1" lang="ja-JP" altLang="en-US" smtClean="0"/>
              <a:t>2024/9/19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FA54A2C0-FF81-48E9-B306-E9DF49340556}" type="slidenum">
              <a:rPr kumimoji="1" lang="ja-JP" altLang="en-US" smtClean="0"/>
              <a:t>‹#›</a:t>
            </a:fld>
            <a:endParaRPr kumimoji="1" lang="ja-JP" altLang="en-US"/>
          </a:p>
        </p:txBody>
      </p:sp>
    </p:spTree>
    <p:extLst>
      <p:ext uri="{BB962C8B-B14F-4D97-AF65-F5344CB8AC3E}">
        <p14:creationId xmlns:p14="http://schemas.microsoft.com/office/powerpoint/2010/main" val="3445465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4EFF9488-3475-43E5-B60E-1244CA08804D}" type="datetimeFigureOut">
              <a:rPr kumimoji="1" lang="ja-JP" altLang="en-US" smtClean="0"/>
              <a:t>2024/9/19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FA54A2C0-FF81-48E9-B306-E9DF49340556}" type="slidenum">
              <a:rPr kumimoji="1" lang="ja-JP" altLang="en-US" smtClean="0"/>
              <a:t>‹#›</a:t>
            </a:fld>
            <a:endParaRPr kumimoji="1" lang="ja-JP" altLang="en-US"/>
          </a:p>
        </p:txBody>
      </p:sp>
    </p:spTree>
    <p:extLst>
      <p:ext uri="{BB962C8B-B14F-4D97-AF65-F5344CB8AC3E}">
        <p14:creationId xmlns:p14="http://schemas.microsoft.com/office/powerpoint/2010/main" val="40334360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FF9488-3475-43E5-B60E-1244CA08804D}" type="datetimeFigureOut">
              <a:rPr kumimoji="1" lang="ja-JP" altLang="en-US" smtClean="0"/>
              <a:t>2024/9/19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FA54A2C0-FF81-48E9-B306-E9DF49340556}" type="slidenum">
              <a:rPr kumimoji="1" lang="ja-JP" altLang="en-US" smtClean="0"/>
              <a:t>‹#›</a:t>
            </a:fld>
            <a:endParaRPr kumimoji="1" lang="ja-JP" altLang="en-US"/>
          </a:p>
        </p:txBody>
      </p:sp>
    </p:spTree>
    <p:extLst>
      <p:ext uri="{BB962C8B-B14F-4D97-AF65-F5344CB8AC3E}">
        <p14:creationId xmlns:p14="http://schemas.microsoft.com/office/powerpoint/2010/main" val="3680554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EFF9488-3475-43E5-B60E-1244CA08804D}" type="datetimeFigureOut">
              <a:rPr kumimoji="1" lang="ja-JP" altLang="en-US" smtClean="0"/>
              <a:t>2024/9/19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A54A2C0-FF81-48E9-B306-E9DF49340556}" type="slidenum">
              <a:rPr kumimoji="1" lang="ja-JP" altLang="en-US" smtClean="0"/>
              <a:t>‹#›</a:t>
            </a:fld>
            <a:endParaRPr kumimoji="1" lang="ja-JP" altLang="en-US"/>
          </a:p>
        </p:txBody>
      </p:sp>
    </p:spTree>
    <p:extLst>
      <p:ext uri="{BB962C8B-B14F-4D97-AF65-F5344CB8AC3E}">
        <p14:creationId xmlns:p14="http://schemas.microsoft.com/office/powerpoint/2010/main" val="36943151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EFF9488-3475-43E5-B60E-1244CA08804D}" type="datetimeFigureOut">
              <a:rPr kumimoji="1" lang="ja-JP" altLang="en-US" smtClean="0"/>
              <a:t>2024/9/19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A54A2C0-FF81-48E9-B306-E9DF49340556}" type="slidenum">
              <a:rPr kumimoji="1" lang="ja-JP" altLang="en-US" smtClean="0"/>
              <a:t>‹#›</a:t>
            </a:fld>
            <a:endParaRPr kumimoji="1" lang="ja-JP" altLang="en-US"/>
          </a:p>
        </p:txBody>
      </p:sp>
    </p:spTree>
    <p:extLst>
      <p:ext uri="{BB962C8B-B14F-4D97-AF65-F5344CB8AC3E}">
        <p14:creationId xmlns:p14="http://schemas.microsoft.com/office/powerpoint/2010/main" val="14585437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82000"/>
                  </a:schemeClr>
                </a:solidFill>
              </a:defRPr>
            </a:lvl1pPr>
          </a:lstStyle>
          <a:p>
            <a:fld id="{4EFF9488-3475-43E5-B60E-1244CA08804D}" type="datetimeFigureOut">
              <a:rPr kumimoji="1" lang="ja-JP" altLang="en-US" smtClean="0"/>
              <a:t>2024/9/19</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82000"/>
                  </a:schemeClr>
                </a:solidFill>
              </a:defRPr>
            </a:lvl1pPr>
          </a:lstStyle>
          <a:p>
            <a:fld id="{FA54A2C0-FF81-48E9-B306-E9DF49340556}" type="slidenum">
              <a:rPr kumimoji="1" lang="ja-JP" altLang="en-US" smtClean="0"/>
              <a:t>‹#›</a:t>
            </a:fld>
            <a:endParaRPr kumimoji="1" lang="ja-JP" altLang="en-US"/>
          </a:p>
        </p:txBody>
      </p:sp>
    </p:spTree>
    <p:extLst>
      <p:ext uri="{BB962C8B-B14F-4D97-AF65-F5344CB8AC3E}">
        <p14:creationId xmlns:p14="http://schemas.microsoft.com/office/powerpoint/2010/main" val="402161650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39000"/>
          </a:schemeClr>
        </a:solidFill>
        <a:effectLst/>
      </p:bgPr>
    </p:bg>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0343B316-B3C5-384C-D7D1-C5CE217C9A3D}"/>
              </a:ext>
            </a:extLst>
          </p:cNvPr>
          <p:cNvPicPr>
            <a:picLocks noChangeAspect="1"/>
          </p:cNvPicPr>
          <p:nvPr/>
        </p:nvPicPr>
        <p:blipFill>
          <a:blip r:embed="rId3"/>
          <a:stretch>
            <a:fillRect/>
          </a:stretch>
        </p:blipFill>
        <p:spPr>
          <a:xfrm>
            <a:off x="1996731" y="5174742"/>
            <a:ext cx="2788412" cy="4302292"/>
          </a:xfrm>
          <a:prstGeom prst="rect">
            <a:avLst/>
          </a:prstGeom>
        </p:spPr>
      </p:pic>
      <p:sp>
        <p:nvSpPr>
          <p:cNvPr id="1088" name="正方形/長方形 1087">
            <a:extLst>
              <a:ext uri="{FF2B5EF4-FFF2-40B4-BE49-F238E27FC236}">
                <a16:creationId xmlns:a16="http://schemas.microsoft.com/office/drawing/2014/main" id="{79296E7B-90EA-5544-3AD0-984D46A5A3A1}"/>
              </a:ext>
            </a:extLst>
          </p:cNvPr>
          <p:cNvSpPr/>
          <p:nvPr/>
        </p:nvSpPr>
        <p:spPr>
          <a:xfrm>
            <a:off x="-23178" y="4957639"/>
            <a:ext cx="6858000" cy="458066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 name="正方形/長方形 3">
            <a:extLst>
              <a:ext uri="{FF2B5EF4-FFF2-40B4-BE49-F238E27FC236}">
                <a16:creationId xmlns:a16="http://schemas.microsoft.com/office/drawing/2014/main" id="{9915727C-EF21-457A-B926-EA5024481C01}"/>
              </a:ext>
            </a:extLst>
          </p:cNvPr>
          <p:cNvSpPr/>
          <p:nvPr/>
        </p:nvSpPr>
        <p:spPr>
          <a:xfrm>
            <a:off x="8119" y="153214"/>
            <a:ext cx="6847903" cy="470312"/>
          </a:xfrm>
          <a:prstGeom prst="rect">
            <a:avLst/>
          </a:prstGeom>
          <a:solidFill>
            <a:srgbClr val="DB4D6D"/>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lIns="684000" tIns="0" rIns="0" rtlCol="0" anchor="ctr" anchorCtr="0">
            <a:no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ja-JP" altLang="en-US" sz="2000" b="1" dirty="0">
                <a:solidFill>
                  <a:prstClr val="white"/>
                </a:solidFill>
                <a:latin typeface="BIZ UDPゴシック" panose="020B0400000000000000" pitchFamily="50" charset="-128"/>
                <a:ea typeface="BIZ UDPゴシック" panose="020B0400000000000000" pitchFamily="50" charset="-128"/>
              </a:rPr>
              <a:t>　　　　「資格情報のお知らせ」を配付します</a:t>
            </a:r>
            <a:endParaRPr kumimoji="0" lang="ja-JP" altLang="en-US"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1068" name="正方形/長方形 1067">
            <a:extLst>
              <a:ext uri="{FF2B5EF4-FFF2-40B4-BE49-F238E27FC236}">
                <a16:creationId xmlns:a16="http://schemas.microsoft.com/office/drawing/2014/main" id="{497927FD-0751-523A-B70B-E77B251C921E}"/>
              </a:ext>
            </a:extLst>
          </p:cNvPr>
          <p:cNvSpPr/>
          <p:nvPr/>
        </p:nvSpPr>
        <p:spPr>
          <a:xfrm>
            <a:off x="0" y="2861651"/>
            <a:ext cx="6858000" cy="540000"/>
          </a:xfrm>
          <a:prstGeom prst="rect">
            <a:avLst/>
          </a:prstGeom>
          <a:solidFill>
            <a:srgbClr val="DB4D6D"/>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lIns="684000" tIns="0" rIns="0" rtlCol="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「資格情報のお知らせ」が届いたら、どうすればいいの？</a:t>
            </a:r>
          </a:p>
        </p:txBody>
      </p:sp>
      <p:pic>
        <p:nvPicPr>
          <p:cNvPr id="27" name="図 26">
            <a:extLst>
              <a:ext uri="{FF2B5EF4-FFF2-40B4-BE49-F238E27FC236}">
                <a16:creationId xmlns:a16="http://schemas.microsoft.com/office/drawing/2014/main" id="{354945EB-2E39-BD31-14A6-AA770DE523F8}"/>
              </a:ext>
            </a:extLst>
          </p:cNvPr>
          <p:cNvPicPr>
            <a:picLocks noChangeAspect="1"/>
          </p:cNvPicPr>
          <p:nvPr/>
        </p:nvPicPr>
        <p:blipFill rotWithShape="1">
          <a:blip r:embed="rId4"/>
          <a:srcRect l="16931" t="16566" r="17322" b="16651"/>
          <a:stretch/>
        </p:blipFill>
        <p:spPr>
          <a:xfrm flipV="1">
            <a:off x="1900532" y="9626675"/>
            <a:ext cx="226056" cy="229898"/>
          </a:xfrm>
          <a:prstGeom prst="rect">
            <a:avLst/>
          </a:prstGeom>
        </p:spPr>
      </p:pic>
      <p:sp>
        <p:nvSpPr>
          <p:cNvPr id="28" name="四角形: 角を丸くする 27">
            <a:extLst>
              <a:ext uri="{FF2B5EF4-FFF2-40B4-BE49-F238E27FC236}">
                <a16:creationId xmlns:a16="http://schemas.microsoft.com/office/drawing/2014/main" id="{2FE3BC93-9DE1-6DF1-D390-C79D9ACA3A90}"/>
              </a:ext>
            </a:extLst>
          </p:cNvPr>
          <p:cNvSpPr/>
          <p:nvPr/>
        </p:nvSpPr>
        <p:spPr>
          <a:xfrm>
            <a:off x="1621479" y="9567329"/>
            <a:ext cx="4019863" cy="383567"/>
          </a:xfrm>
          <a:prstGeom prst="roundRect">
            <a:avLst/>
          </a:prstGeom>
          <a:noFill/>
          <a:ln w="38100">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nchorCtr="0"/>
          <a:lstStyle/>
          <a:p>
            <a:pPr algn="ctr"/>
            <a:r>
              <a:rPr kumimoji="1" lang="ja-JP" altLang="en-US" b="1" dirty="0">
                <a:solidFill>
                  <a:srgbClr val="DB4D6D"/>
                </a:solidFill>
                <a:latin typeface="BIZ UDPゴシック" panose="020B0400000000000000" pitchFamily="50" charset="-128"/>
                <a:ea typeface="BIZ UDPゴシック" panose="020B0400000000000000" pitchFamily="50" charset="-128"/>
              </a:rPr>
              <a:t>地方職員</a:t>
            </a:r>
            <a:r>
              <a:rPr kumimoji="1" lang="ja-JP" altLang="en-US" b="1">
                <a:solidFill>
                  <a:srgbClr val="DB4D6D"/>
                </a:solidFill>
                <a:latin typeface="BIZ UDPゴシック" panose="020B0400000000000000" pitchFamily="50" charset="-128"/>
                <a:ea typeface="BIZ UDPゴシック" panose="020B0400000000000000" pitchFamily="50" charset="-128"/>
              </a:rPr>
              <a:t>共済組合埼玉県支部</a:t>
            </a:r>
            <a:endParaRPr kumimoji="1" lang="ja-JP" altLang="en-US" sz="1600" b="1" dirty="0">
              <a:solidFill>
                <a:srgbClr val="DB4D6D"/>
              </a:solidFill>
              <a:latin typeface="BIZ UDPゴシック" panose="020B0400000000000000" pitchFamily="50" charset="-128"/>
              <a:ea typeface="BIZ UDPゴシック" panose="020B0400000000000000" pitchFamily="50" charset="-128"/>
            </a:endParaRPr>
          </a:p>
        </p:txBody>
      </p:sp>
      <p:sp>
        <p:nvSpPr>
          <p:cNvPr id="22" name="テキスト ボックス 21">
            <a:extLst>
              <a:ext uri="{FF2B5EF4-FFF2-40B4-BE49-F238E27FC236}">
                <a16:creationId xmlns:a16="http://schemas.microsoft.com/office/drawing/2014/main" id="{8F1C66DB-A097-FF5B-1ABA-FE5081EC9DD3}"/>
              </a:ext>
            </a:extLst>
          </p:cNvPr>
          <p:cNvSpPr txBox="1"/>
          <p:nvPr/>
        </p:nvSpPr>
        <p:spPr>
          <a:xfrm>
            <a:off x="111822" y="807331"/>
            <a:ext cx="6588000" cy="2147767"/>
          </a:xfrm>
          <a:prstGeom prst="rect">
            <a:avLst/>
          </a:prstGeom>
          <a:noFill/>
        </p:spPr>
        <p:txBody>
          <a:bodyPr wrap="square" lIns="0" tIns="0" rIns="0" bIns="0" rtlCol="0">
            <a:spAutoFit/>
          </a:bodyPr>
          <a:lstStyle/>
          <a:p>
            <a:pPr>
              <a:lnSpc>
                <a:spcPts val="2000"/>
              </a:lnSpc>
            </a:pPr>
            <a:r>
              <a:rPr kumimoji="1" lang="ja-JP" altLang="en-US" sz="1600" dirty="0">
                <a:solidFill>
                  <a:srgbClr val="DB4D6D"/>
                </a:solidFill>
                <a:latin typeface="BIZ UDPゴシック" panose="020B0400000000000000" pitchFamily="50" charset="-128"/>
                <a:ea typeface="BIZ UDPゴシック" panose="020B0400000000000000" pitchFamily="50" charset="-128"/>
              </a:rPr>
              <a:t>●</a:t>
            </a:r>
            <a:r>
              <a:rPr kumimoji="1" lang="ja-JP" altLang="en-US" sz="1600" dirty="0">
                <a:latin typeface="BIZ UDPゴシック" panose="020B0400000000000000" pitchFamily="50" charset="-128"/>
                <a:ea typeface="BIZ UDPゴシック" panose="020B0400000000000000" pitchFamily="50" charset="-128"/>
              </a:rPr>
              <a:t> </a:t>
            </a:r>
            <a:r>
              <a:rPr kumimoji="1" lang="ja-JP" altLang="en-US" sz="1600" b="1" dirty="0">
                <a:solidFill>
                  <a:srgbClr val="D02A4E"/>
                </a:solidFill>
                <a:latin typeface="BIZ UDPゴシック" panose="020B0400000000000000" pitchFamily="50" charset="-128"/>
                <a:ea typeface="BIZ UDPゴシック" panose="020B0400000000000000" pitchFamily="50" charset="-128"/>
              </a:rPr>
              <a:t>組合員証及び被扶養者証</a:t>
            </a:r>
            <a:r>
              <a:rPr kumimoji="1" lang="ja-JP" altLang="en-US" sz="1200" dirty="0">
                <a:solidFill>
                  <a:srgbClr val="D02A4E"/>
                </a:solidFill>
                <a:latin typeface="BIZ UDPゴシック" panose="020B0400000000000000" pitchFamily="50" charset="-128"/>
                <a:ea typeface="BIZ UDPゴシック" panose="020B0400000000000000" pitchFamily="50" charset="-128"/>
              </a:rPr>
              <a:t> </a:t>
            </a:r>
            <a:r>
              <a:rPr kumimoji="1" lang="ja-JP" altLang="en-US" sz="1200" dirty="0">
                <a:latin typeface="BIZ UDPゴシック" panose="020B0400000000000000" pitchFamily="50" charset="-128"/>
                <a:ea typeface="BIZ UDPゴシック" panose="020B0400000000000000" pitchFamily="50" charset="-128"/>
              </a:rPr>
              <a:t>（以下「組合員証等」といいます。） </a:t>
            </a:r>
            <a:r>
              <a:rPr kumimoji="1" lang="ja-JP" altLang="en-US" sz="1600" dirty="0">
                <a:latin typeface="BIZ UDPゴシック" panose="020B0400000000000000" pitchFamily="50" charset="-128"/>
                <a:ea typeface="BIZ UDPゴシック" panose="020B0400000000000000" pitchFamily="50" charset="-128"/>
              </a:rPr>
              <a:t>は、 </a:t>
            </a:r>
            <a:endParaRPr kumimoji="1" lang="en-US" altLang="ja-JP" sz="1600" dirty="0">
              <a:latin typeface="BIZ UDPゴシック" panose="020B0400000000000000" pitchFamily="50" charset="-128"/>
              <a:ea typeface="BIZ UDPゴシック" panose="020B0400000000000000" pitchFamily="50" charset="-128"/>
            </a:endParaRPr>
          </a:p>
          <a:p>
            <a:pPr>
              <a:lnSpc>
                <a:spcPts val="2000"/>
              </a:lnSpc>
            </a:pPr>
            <a:r>
              <a:rPr kumimoji="1" lang="ja-JP" altLang="en-US" sz="1600" b="1" dirty="0">
                <a:solidFill>
                  <a:srgbClr val="D02A4E"/>
                </a:solidFill>
                <a:latin typeface="BIZ UDPゴシック" panose="020B0400000000000000" pitchFamily="50" charset="-128"/>
                <a:ea typeface="BIZ UDPゴシック" panose="020B0400000000000000" pitchFamily="50" charset="-128"/>
              </a:rPr>
              <a:t>令和６年１２月２日から、新たな交付は行われず</a:t>
            </a:r>
            <a:r>
              <a:rPr kumimoji="1" lang="ja-JP" altLang="en-US" sz="1050" dirty="0">
                <a:latin typeface="BIZ UDPゴシック" panose="020B0400000000000000" pitchFamily="50" charset="-128"/>
                <a:ea typeface="BIZ UDPゴシック" panose="020B0400000000000000" pitchFamily="50" charset="-128"/>
              </a:rPr>
              <a:t> </a:t>
            </a:r>
            <a:r>
              <a:rPr kumimoji="1" lang="ja-JP" altLang="en-US" sz="1400" dirty="0">
                <a:latin typeface="BIZ UDPゴシック" panose="020B0400000000000000" pitchFamily="50" charset="-128"/>
                <a:ea typeface="BIZ UDPゴシック" panose="020B0400000000000000" pitchFamily="50" charset="-128"/>
              </a:rPr>
              <a:t>、</a:t>
            </a:r>
            <a:r>
              <a:rPr kumimoji="1" lang="ja-JP" altLang="en-US" sz="1600" b="1" dirty="0">
                <a:solidFill>
                  <a:srgbClr val="D02A4E"/>
                </a:solidFill>
                <a:latin typeface="BIZ UDPゴシック" panose="020B0400000000000000" pitchFamily="50" charset="-128"/>
                <a:ea typeface="BIZ UDPゴシック" panose="020B0400000000000000" pitchFamily="50" charset="-128"/>
              </a:rPr>
              <a:t>マイナ保険証</a:t>
            </a:r>
            <a:r>
              <a:rPr lang="ja-JP" altLang="en-US" sz="1050" dirty="0">
                <a:latin typeface="BIZ UDPゴシック" panose="020B0400000000000000" pitchFamily="50" charset="-128"/>
                <a:ea typeface="BIZ UDPゴシック" panose="020B0400000000000000" pitchFamily="50" charset="-128"/>
              </a:rPr>
              <a:t>（</a:t>
            </a:r>
            <a:r>
              <a:rPr lang="en-US" altLang="ja-JP" sz="1050" dirty="0">
                <a:latin typeface="BIZ UDPゴシック" panose="020B0400000000000000" pitchFamily="50" charset="-128"/>
                <a:ea typeface="BIZ UDPゴシック" panose="020B0400000000000000" pitchFamily="50" charset="-128"/>
              </a:rPr>
              <a:t>※</a:t>
            </a:r>
            <a:r>
              <a:rPr lang="ja-JP" altLang="en-US" sz="1050" dirty="0">
                <a:latin typeface="BIZ UDPゴシック" panose="020B0400000000000000" pitchFamily="50" charset="-128"/>
                <a:ea typeface="BIZ UDPゴシック" panose="020B0400000000000000" pitchFamily="50" charset="-128"/>
              </a:rPr>
              <a:t>）</a:t>
            </a:r>
            <a:r>
              <a:rPr kumimoji="1" lang="ja-JP" altLang="en-US" sz="1600" b="1" dirty="0">
                <a:solidFill>
                  <a:srgbClr val="D02A4E"/>
                </a:solidFill>
                <a:latin typeface="BIZ UDPゴシック" panose="020B0400000000000000" pitchFamily="50" charset="-128"/>
                <a:ea typeface="BIZ UDPゴシック" panose="020B0400000000000000" pitchFamily="50" charset="-128"/>
              </a:rPr>
              <a:t>に一本化</a:t>
            </a:r>
            <a:r>
              <a:rPr kumimoji="1" lang="ja-JP" altLang="en-US" sz="1400" dirty="0">
                <a:latin typeface="BIZ UDPゴシック" panose="020B0400000000000000" pitchFamily="50" charset="-128"/>
                <a:ea typeface="BIZ UDPゴシック" panose="020B0400000000000000" pitchFamily="50" charset="-128"/>
              </a:rPr>
              <a:t>されます。</a:t>
            </a:r>
            <a:endParaRPr kumimoji="1" lang="en-US" altLang="ja-JP" sz="1400" dirty="0">
              <a:latin typeface="BIZ UDPゴシック" panose="020B0400000000000000" pitchFamily="50" charset="-128"/>
              <a:ea typeface="BIZ UDPゴシック" panose="020B0400000000000000" pitchFamily="50" charset="-128"/>
            </a:endParaRPr>
          </a:p>
          <a:p>
            <a:pPr>
              <a:lnSpc>
                <a:spcPts val="500"/>
              </a:lnSpc>
            </a:pPr>
            <a:endParaRPr kumimoji="1" lang="en-US" altLang="ja-JP" sz="1400" dirty="0">
              <a:latin typeface="BIZ UDPゴシック" panose="020B0400000000000000" pitchFamily="50" charset="-128"/>
              <a:ea typeface="BIZ UDPゴシック" panose="020B0400000000000000" pitchFamily="50" charset="-128"/>
            </a:endParaRPr>
          </a:p>
          <a:p>
            <a:pPr>
              <a:lnSpc>
                <a:spcPts val="2000"/>
              </a:lnSpc>
            </a:pPr>
            <a:r>
              <a:rPr kumimoji="1" lang="ja-JP" altLang="en-US" sz="1600" dirty="0">
                <a:solidFill>
                  <a:srgbClr val="DB4D6D"/>
                </a:solidFill>
                <a:latin typeface="BIZ UDPゴシック" panose="020B0400000000000000" pitchFamily="50" charset="-128"/>
                <a:ea typeface="BIZ UDPゴシック" panose="020B0400000000000000" pitchFamily="50" charset="-128"/>
              </a:rPr>
              <a:t>●</a:t>
            </a:r>
            <a:r>
              <a:rPr kumimoji="1" lang="ja-JP" altLang="en-US" sz="1400" dirty="0">
                <a:solidFill>
                  <a:srgbClr val="DB4D6D"/>
                </a:solidFill>
                <a:latin typeface="BIZ UDPゴシック" panose="020B0400000000000000" pitchFamily="50" charset="-128"/>
                <a:ea typeface="BIZ UDPゴシック" panose="020B0400000000000000" pitchFamily="50" charset="-128"/>
              </a:rPr>
              <a:t> </a:t>
            </a:r>
            <a:r>
              <a:rPr kumimoji="1" lang="ja-JP" altLang="en-US" sz="1400" dirty="0">
                <a:latin typeface="BIZ UDPゴシック" panose="020B0400000000000000" pitchFamily="50" charset="-128"/>
                <a:ea typeface="BIZ UDPゴシック" panose="020B0400000000000000" pitchFamily="50" charset="-128"/>
              </a:rPr>
              <a:t>当組合では、</a:t>
            </a:r>
            <a:r>
              <a:rPr kumimoji="1" lang="ja-JP" altLang="en-US" sz="1600" b="1" dirty="0">
                <a:solidFill>
                  <a:srgbClr val="D02A4E"/>
                </a:solidFill>
                <a:latin typeface="BIZ UDPゴシック" panose="020B0400000000000000" pitchFamily="50" charset="-128"/>
                <a:ea typeface="BIZ UDPゴシック" panose="020B0400000000000000" pitchFamily="50" charset="-128"/>
              </a:rPr>
              <a:t>皆様に安心して</a:t>
            </a:r>
            <a:r>
              <a:rPr lang="ja-JP" altLang="en-US" sz="1600" b="1" dirty="0">
                <a:solidFill>
                  <a:srgbClr val="D02A4E"/>
                </a:solidFill>
                <a:latin typeface="BIZ UDPゴシック" panose="020B0400000000000000" pitchFamily="50" charset="-128"/>
                <a:ea typeface="BIZ UDPゴシック" panose="020B0400000000000000" pitchFamily="50" charset="-128"/>
              </a:rPr>
              <a:t>マイナ保険証を利用いただけるよう</a:t>
            </a:r>
            <a:r>
              <a:rPr lang="ja-JP" altLang="en-US" sz="1400" b="1" dirty="0">
                <a:latin typeface="BIZ UDPゴシック" panose="020B0400000000000000" pitchFamily="50" charset="-128"/>
                <a:ea typeface="BIZ UDPゴシック" panose="020B0400000000000000" pitchFamily="50" charset="-128"/>
              </a:rPr>
              <a:t>、</a:t>
            </a:r>
            <a:endParaRPr lang="en-US" altLang="ja-JP" sz="1400" b="1" dirty="0">
              <a:latin typeface="BIZ UDPゴシック" panose="020B0400000000000000" pitchFamily="50" charset="-128"/>
              <a:ea typeface="BIZ UDPゴシック" panose="020B0400000000000000" pitchFamily="50" charset="-128"/>
            </a:endParaRPr>
          </a:p>
          <a:p>
            <a:pPr>
              <a:lnSpc>
                <a:spcPts val="2000"/>
              </a:lnSpc>
            </a:pPr>
            <a:r>
              <a:rPr lang="ja-JP" altLang="en-US" sz="1400" dirty="0">
                <a:latin typeface="BIZ UDPゴシック" panose="020B0400000000000000" pitchFamily="50" charset="-128"/>
                <a:ea typeface="BIZ UDPゴシック" panose="020B0400000000000000" pitchFamily="50" charset="-128"/>
              </a:rPr>
              <a:t>令和６年１０月下旬までに、原則、すべての組合員及び被扶養者の方を対象に、</a:t>
            </a:r>
            <a:endParaRPr lang="en-US" altLang="ja-JP" sz="1400" dirty="0">
              <a:latin typeface="BIZ UDPゴシック" panose="020B0400000000000000" pitchFamily="50" charset="-128"/>
              <a:ea typeface="BIZ UDPゴシック" panose="020B0400000000000000" pitchFamily="50" charset="-128"/>
            </a:endParaRPr>
          </a:p>
          <a:p>
            <a:pPr>
              <a:lnSpc>
                <a:spcPts val="2000"/>
              </a:lnSpc>
            </a:pPr>
            <a:r>
              <a:rPr lang="ja-JP" altLang="en-US" sz="1600" b="1" dirty="0">
                <a:solidFill>
                  <a:srgbClr val="D02A4E"/>
                </a:solidFill>
                <a:latin typeface="BIZ UDPゴシック" panose="020B0400000000000000" pitchFamily="50" charset="-128"/>
                <a:ea typeface="BIZ UDPゴシック" panose="020B0400000000000000" pitchFamily="50" charset="-128"/>
              </a:rPr>
              <a:t>「資格情報のお知らせ」を配付</a:t>
            </a:r>
            <a:r>
              <a:rPr lang="ja-JP" altLang="en-US" sz="1400" dirty="0">
                <a:latin typeface="BIZ UDPゴシック" panose="020B0400000000000000" pitchFamily="50" charset="-128"/>
                <a:ea typeface="BIZ UDPゴシック" panose="020B0400000000000000" pitchFamily="50" charset="-128"/>
              </a:rPr>
              <a:t>します。</a:t>
            </a:r>
            <a:endParaRPr lang="en-US" altLang="ja-JP" sz="1400" dirty="0">
              <a:latin typeface="BIZ UDPゴシック" panose="020B0400000000000000" pitchFamily="50" charset="-128"/>
              <a:ea typeface="BIZ UDPゴシック" panose="020B0400000000000000" pitchFamily="50" charset="-128"/>
            </a:endParaRPr>
          </a:p>
          <a:p>
            <a:pPr>
              <a:lnSpc>
                <a:spcPts val="1100"/>
              </a:lnSpc>
            </a:pPr>
            <a:endParaRPr lang="en-US" altLang="ja-JP" sz="1400" dirty="0">
              <a:latin typeface="BIZ UDPゴシック" panose="020B0400000000000000" pitchFamily="50" charset="-128"/>
              <a:ea typeface="BIZ UDPゴシック" panose="020B0400000000000000" pitchFamily="50" charset="-128"/>
            </a:endParaRPr>
          </a:p>
          <a:p>
            <a:pPr>
              <a:lnSpc>
                <a:spcPts val="1700"/>
              </a:lnSpc>
            </a:pPr>
            <a:r>
              <a:rPr kumimoji="1" lang="ja-JP" altLang="en-US" sz="1200" dirty="0">
                <a:latin typeface="BIZ UDPゴシック" panose="020B0400000000000000" pitchFamily="50" charset="-128"/>
                <a:ea typeface="BIZ UDPゴシック" panose="020B0400000000000000" pitchFamily="50" charset="-128"/>
              </a:rPr>
              <a:t>  </a:t>
            </a:r>
            <a:r>
              <a:rPr kumimoji="1" lang="en-US" altLang="ja-JP" sz="1200" dirty="0">
                <a:latin typeface="BIZ UDPゴシック" panose="020B0400000000000000" pitchFamily="50" charset="-128"/>
                <a:ea typeface="BIZ UDPゴシック" panose="020B0400000000000000" pitchFamily="50" charset="-128"/>
              </a:rPr>
              <a:t>  ※</a:t>
            </a:r>
            <a:r>
              <a:rPr kumimoji="1" lang="ja-JP" altLang="en-US" sz="1200" dirty="0">
                <a:latin typeface="BIZ UDPゴシック" panose="020B0400000000000000" pitchFamily="50" charset="-128"/>
                <a:ea typeface="BIZ UDPゴシック" panose="020B0400000000000000" pitchFamily="50" charset="-128"/>
              </a:rPr>
              <a:t>　マイナ保険証とは、健康保険証利用の登録を行ったマイナンバーカードのことをいいます。</a:t>
            </a:r>
          </a:p>
          <a:p>
            <a:pPr>
              <a:lnSpc>
                <a:spcPts val="1700"/>
              </a:lnSpc>
            </a:pPr>
            <a:endParaRPr kumimoji="1" lang="ja-JP" altLang="en-US" sz="1200" dirty="0">
              <a:latin typeface="BIZ UDPゴシック" panose="020B0400000000000000" pitchFamily="50" charset="-128"/>
              <a:ea typeface="BIZ UDPゴシック" panose="020B0400000000000000" pitchFamily="50" charset="-128"/>
            </a:endParaRPr>
          </a:p>
        </p:txBody>
      </p:sp>
      <p:sp>
        <p:nvSpPr>
          <p:cNvPr id="18" name="四角形: 角を丸くする 17">
            <a:extLst>
              <a:ext uri="{FF2B5EF4-FFF2-40B4-BE49-F238E27FC236}">
                <a16:creationId xmlns:a16="http://schemas.microsoft.com/office/drawing/2014/main" id="{AE70A25A-9462-3AD0-F2B1-2369C1AAC049}"/>
              </a:ext>
            </a:extLst>
          </p:cNvPr>
          <p:cNvSpPr/>
          <p:nvPr/>
        </p:nvSpPr>
        <p:spPr>
          <a:xfrm>
            <a:off x="184441" y="2521044"/>
            <a:ext cx="6408000" cy="238935"/>
          </a:xfrm>
          <a:prstGeom prst="roundRect">
            <a:avLst>
              <a:gd name="adj" fmla="val 13267"/>
            </a:avLst>
          </a:prstGeom>
          <a:noFill/>
          <a:ln w="9525">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テキスト ボックス 42">
            <a:extLst>
              <a:ext uri="{FF2B5EF4-FFF2-40B4-BE49-F238E27FC236}">
                <a16:creationId xmlns:a16="http://schemas.microsoft.com/office/drawing/2014/main" id="{A37F3715-7480-EE32-D460-3813D6D7CBA1}"/>
              </a:ext>
            </a:extLst>
          </p:cNvPr>
          <p:cNvSpPr txBox="1"/>
          <p:nvPr/>
        </p:nvSpPr>
        <p:spPr>
          <a:xfrm>
            <a:off x="111822" y="3474714"/>
            <a:ext cx="6588000" cy="1532214"/>
          </a:xfrm>
          <a:prstGeom prst="rect">
            <a:avLst/>
          </a:prstGeom>
          <a:noFill/>
        </p:spPr>
        <p:txBody>
          <a:bodyPr wrap="square" lIns="0" tIns="0" rIns="0" bIns="0" rtlCol="0">
            <a:spAutoFit/>
          </a:bodyPr>
          <a:lstStyle/>
          <a:p>
            <a:pPr>
              <a:lnSpc>
                <a:spcPts val="2000"/>
              </a:lnSpc>
            </a:pPr>
            <a:r>
              <a:rPr kumimoji="1" lang="ja-JP" altLang="en-US" sz="1600" dirty="0">
                <a:solidFill>
                  <a:srgbClr val="DB4D6D"/>
                </a:solidFill>
                <a:latin typeface="BIZ UDPゴシック" panose="020B0400000000000000" pitchFamily="50" charset="-128"/>
                <a:ea typeface="BIZ UDPゴシック" panose="020B0400000000000000" pitchFamily="50" charset="-128"/>
              </a:rPr>
              <a:t>●</a:t>
            </a:r>
            <a:r>
              <a:rPr kumimoji="1" lang="ja-JP" altLang="en-US" sz="1600" dirty="0">
                <a:latin typeface="BIZ UDPゴシック" panose="020B0400000000000000" pitchFamily="50" charset="-128"/>
                <a:ea typeface="BIZ UDPゴシック" panose="020B0400000000000000" pitchFamily="50" charset="-128"/>
              </a:rPr>
              <a:t> </a:t>
            </a:r>
            <a:r>
              <a:rPr kumimoji="1" lang="ja-JP" altLang="en-US" sz="1600" b="1" dirty="0">
                <a:solidFill>
                  <a:srgbClr val="D02A4E"/>
                </a:solidFill>
                <a:latin typeface="BIZ UDPゴシック" panose="020B0400000000000000" pitchFamily="50" charset="-128"/>
                <a:ea typeface="BIZ UDPゴシック" panose="020B0400000000000000" pitchFamily="50" charset="-128"/>
              </a:rPr>
              <a:t>「資格情報のお知らせ」</a:t>
            </a:r>
            <a:r>
              <a:rPr kumimoji="1" lang="ja-JP" altLang="en-US" sz="1400" dirty="0">
                <a:latin typeface="BIZ UDPゴシック" panose="020B0400000000000000" pitchFamily="50" charset="-128"/>
                <a:ea typeface="BIZ UDPゴシック" panose="020B0400000000000000" pitchFamily="50" charset="-128"/>
              </a:rPr>
              <a:t>は、マイナ保険証への一本化に伴い、皆様に</a:t>
            </a:r>
            <a:r>
              <a:rPr kumimoji="1" lang="ja-JP" altLang="en-US" sz="1600" b="1" dirty="0">
                <a:solidFill>
                  <a:srgbClr val="D02A4E"/>
                </a:solidFill>
                <a:latin typeface="BIZ UDPゴシック" panose="020B0400000000000000" pitchFamily="50" charset="-128"/>
                <a:ea typeface="BIZ UDPゴシック" panose="020B0400000000000000" pitchFamily="50" charset="-128"/>
              </a:rPr>
              <a:t>ご自身の当組合の資格情報を簡易に把握いただくため</a:t>
            </a:r>
            <a:r>
              <a:rPr kumimoji="1" lang="ja-JP" altLang="en-US" sz="1600" dirty="0">
                <a:latin typeface="BIZ UDPゴシック" panose="020B0400000000000000" pitchFamily="50" charset="-128"/>
                <a:ea typeface="BIZ UDPゴシック" panose="020B0400000000000000" pitchFamily="50" charset="-128"/>
              </a:rPr>
              <a:t>、</a:t>
            </a:r>
            <a:r>
              <a:rPr kumimoji="1" lang="ja-JP" altLang="en-US" sz="1400" dirty="0">
                <a:latin typeface="BIZ UDPゴシック" panose="020B0400000000000000" pitchFamily="50" charset="-128"/>
                <a:ea typeface="BIZ UDPゴシック" panose="020B0400000000000000" pitchFamily="50" charset="-128"/>
              </a:rPr>
              <a:t>当組合に登録されている</a:t>
            </a:r>
            <a:r>
              <a:rPr kumimoji="1" lang="ja-JP" altLang="en-US" sz="1600" b="1" dirty="0">
                <a:solidFill>
                  <a:srgbClr val="D02A4E"/>
                </a:solidFill>
                <a:latin typeface="BIZ UDPゴシック" panose="020B0400000000000000" pitchFamily="50" charset="-128"/>
                <a:ea typeface="BIZ UDPゴシック" panose="020B0400000000000000" pitchFamily="50" charset="-128"/>
              </a:rPr>
              <a:t>マイナンバーの下４桁を含めた資格情報</a:t>
            </a:r>
            <a:r>
              <a:rPr kumimoji="1" lang="ja-JP" altLang="en-US" sz="1400" dirty="0">
                <a:latin typeface="BIZ UDPゴシック" panose="020B0400000000000000" pitchFamily="50" charset="-128"/>
                <a:ea typeface="BIZ UDPゴシック" panose="020B0400000000000000" pitchFamily="50" charset="-128"/>
              </a:rPr>
              <a:t>をお知らせする</a:t>
            </a:r>
            <a:r>
              <a:rPr kumimoji="1" lang="ja-JP" altLang="en-US" sz="1600" b="1" dirty="0">
                <a:solidFill>
                  <a:srgbClr val="D02A4E"/>
                </a:solidFill>
                <a:latin typeface="BIZ UDPゴシック" panose="020B0400000000000000" pitchFamily="50" charset="-128"/>
                <a:ea typeface="BIZ UDPゴシック" panose="020B0400000000000000" pitchFamily="50" charset="-128"/>
              </a:rPr>
              <a:t>一回限りの通知</a:t>
            </a:r>
            <a:r>
              <a:rPr kumimoji="1" lang="ja-JP" altLang="en-US" sz="1400" dirty="0">
                <a:latin typeface="BIZ UDPゴシック" panose="020B0400000000000000" pitchFamily="50" charset="-128"/>
                <a:ea typeface="BIZ UDPゴシック" panose="020B0400000000000000" pitchFamily="50" charset="-128"/>
              </a:rPr>
              <a:t>です。</a:t>
            </a:r>
            <a:endParaRPr kumimoji="1" lang="en-US" altLang="ja-JP" sz="1400" dirty="0">
              <a:latin typeface="BIZ UDPゴシック" panose="020B0400000000000000" pitchFamily="50" charset="-128"/>
              <a:ea typeface="BIZ UDPゴシック" panose="020B0400000000000000" pitchFamily="50" charset="-128"/>
            </a:endParaRPr>
          </a:p>
          <a:p>
            <a:pPr>
              <a:lnSpc>
                <a:spcPts val="500"/>
              </a:lnSpc>
            </a:pPr>
            <a:endParaRPr kumimoji="1" lang="en-US" altLang="ja-JP" sz="1400" dirty="0">
              <a:latin typeface="BIZ UDPゴシック" panose="020B0400000000000000" pitchFamily="50" charset="-128"/>
              <a:ea typeface="BIZ UDPゴシック" panose="020B0400000000000000" pitchFamily="50" charset="-128"/>
            </a:endParaRPr>
          </a:p>
          <a:p>
            <a:pPr>
              <a:lnSpc>
                <a:spcPts val="2000"/>
              </a:lnSpc>
            </a:pPr>
            <a:r>
              <a:rPr kumimoji="1" lang="ja-JP" altLang="en-US" sz="1600" dirty="0">
                <a:solidFill>
                  <a:srgbClr val="DB4D6D"/>
                </a:solidFill>
                <a:latin typeface="BIZ UDPゴシック" panose="020B0400000000000000" pitchFamily="50" charset="-128"/>
                <a:ea typeface="BIZ UDPゴシック" panose="020B0400000000000000" pitchFamily="50" charset="-128"/>
              </a:rPr>
              <a:t>●</a:t>
            </a:r>
            <a:r>
              <a:rPr kumimoji="1" lang="ja-JP" altLang="en-US" sz="1400" dirty="0">
                <a:solidFill>
                  <a:srgbClr val="DB4D6D"/>
                </a:solidFill>
                <a:latin typeface="BIZ UDPゴシック" panose="020B0400000000000000" pitchFamily="50" charset="-128"/>
                <a:ea typeface="BIZ UDPゴシック" panose="020B0400000000000000" pitchFamily="50" charset="-128"/>
              </a:rPr>
              <a:t> </a:t>
            </a:r>
            <a:r>
              <a:rPr kumimoji="1" lang="ja-JP" altLang="en-US" sz="1400" dirty="0">
                <a:latin typeface="BIZ UDPゴシック" panose="020B0400000000000000" pitchFamily="50" charset="-128"/>
                <a:ea typeface="BIZ UDPゴシック" panose="020B0400000000000000" pitchFamily="50" charset="-128"/>
              </a:rPr>
              <a:t>お手元に届きましたら、</a:t>
            </a:r>
            <a:r>
              <a:rPr kumimoji="1" lang="ja-JP" altLang="en-US" sz="1600" b="1" dirty="0">
                <a:solidFill>
                  <a:srgbClr val="D02A4E"/>
                </a:solidFill>
                <a:latin typeface="BIZ UDPゴシック" panose="020B0400000000000000" pitchFamily="50" charset="-128"/>
                <a:ea typeface="BIZ UDPゴシック" panose="020B0400000000000000" pitchFamily="50" charset="-128"/>
              </a:rPr>
              <a:t>記載内容とご自身の情報に誤りがないかご確認いただき</a:t>
            </a:r>
            <a:r>
              <a:rPr kumimoji="1" lang="ja-JP" altLang="en-US" sz="1400" dirty="0">
                <a:latin typeface="BIZ UDPゴシック" panose="020B0400000000000000" pitchFamily="50" charset="-128"/>
                <a:ea typeface="BIZ UDPゴシック" panose="020B0400000000000000" pitchFamily="50" charset="-128"/>
              </a:rPr>
              <a:t>、大切に保管してください。　万が一誤りがあれば、当支部へご連絡ください。</a:t>
            </a:r>
          </a:p>
          <a:p>
            <a:pPr>
              <a:lnSpc>
                <a:spcPts val="1700"/>
              </a:lnSpc>
            </a:pPr>
            <a:endParaRPr kumimoji="1" lang="ja-JP" altLang="en-US" sz="1200" dirty="0">
              <a:latin typeface="BIZ UDPゴシック" panose="020B0400000000000000" pitchFamily="50" charset="-128"/>
              <a:ea typeface="BIZ UDPゴシック" panose="020B0400000000000000" pitchFamily="50" charset="-128"/>
            </a:endParaRPr>
          </a:p>
        </p:txBody>
      </p:sp>
      <p:sp>
        <p:nvSpPr>
          <p:cNvPr id="44" name="四角形: 角を丸くする 43">
            <a:extLst>
              <a:ext uri="{FF2B5EF4-FFF2-40B4-BE49-F238E27FC236}">
                <a16:creationId xmlns:a16="http://schemas.microsoft.com/office/drawing/2014/main" id="{6068FEF7-9C63-6D26-235E-3657080846A9}"/>
              </a:ext>
            </a:extLst>
          </p:cNvPr>
          <p:cNvSpPr/>
          <p:nvPr/>
        </p:nvSpPr>
        <p:spPr>
          <a:xfrm rot="20287290">
            <a:off x="127820" y="2996902"/>
            <a:ext cx="737425" cy="254643"/>
          </a:xfrm>
          <a:prstGeom prst="roundRect">
            <a:avLst/>
          </a:prstGeom>
          <a:solidFill>
            <a:srgbClr val="F9E3E8"/>
          </a:solidFill>
          <a:ln w="31750">
            <a:solidFill>
              <a:srgbClr val="DB4D6D"/>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kumimoji="1" lang="en-US" altLang="ja-JP" sz="1200" b="1" dirty="0">
                <a:solidFill>
                  <a:srgbClr val="DB4D6D"/>
                </a:solidFill>
                <a:latin typeface="BIZ UDPゴシック" panose="020B0400000000000000" pitchFamily="50" charset="-128"/>
                <a:ea typeface="BIZ UDPゴシック" panose="020B0400000000000000" pitchFamily="50" charset="-128"/>
              </a:rPr>
              <a:t>  </a:t>
            </a:r>
            <a:r>
              <a:rPr kumimoji="1" lang="ja-JP" altLang="en-US" sz="1200" b="1" dirty="0">
                <a:solidFill>
                  <a:srgbClr val="DB4D6D"/>
                </a:solidFill>
                <a:latin typeface="BIZ UDPゴシック" panose="020B0400000000000000" pitchFamily="50" charset="-128"/>
                <a:ea typeface="BIZ UDPゴシック" panose="020B0400000000000000" pitchFamily="50" charset="-128"/>
              </a:rPr>
              <a:t>教えて！</a:t>
            </a:r>
          </a:p>
        </p:txBody>
      </p:sp>
      <p:sp>
        <p:nvSpPr>
          <p:cNvPr id="58" name="テキスト ボックス 57">
            <a:extLst>
              <a:ext uri="{FF2B5EF4-FFF2-40B4-BE49-F238E27FC236}">
                <a16:creationId xmlns:a16="http://schemas.microsoft.com/office/drawing/2014/main" id="{09766765-C7AB-B058-061A-2391C14E64D6}"/>
              </a:ext>
            </a:extLst>
          </p:cNvPr>
          <p:cNvSpPr txBox="1"/>
          <p:nvPr/>
        </p:nvSpPr>
        <p:spPr>
          <a:xfrm>
            <a:off x="3885114" y="5280286"/>
            <a:ext cx="737110" cy="307777"/>
          </a:xfrm>
          <a:prstGeom prst="rect">
            <a:avLst/>
          </a:prstGeom>
          <a:noFill/>
          <a:ln w="19050">
            <a:solidFill>
              <a:srgbClr val="FF0000"/>
            </a:solidFill>
          </a:ln>
        </p:spPr>
        <p:txBody>
          <a:bodyPr wrap="square" rtlCol="0">
            <a:spAutoFit/>
          </a:bodyPr>
          <a:lstStyle/>
          <a:p>
            <a:pPr algn="ctr"/>
            <a:r>
              <a:rPr kumimoji="1" lang="ja-JP" altLang="en-US" sz="1400" dirty="0">
                <a:solidFill>
                  <a:srgbClr val="FF0000"/>
                </a:solidFill>
              </a:rPr>
              <a:t>見本</a:t>
            </a:r>
          </a:p>
        </p:txBody>
      </p:sp>
      <p:sp>
        <p:nvSpPr>
          <p:cNvPr id="59" name="テキスト ボックス 58">
            <a:extLst>
              <a:ext uri="{FF2B5EF4-FFF2-40B4-BE49-F238E27FC236}">
                <a16:creationId xmlns:a16="http://schemas.microsoft.com/office/drawing/2014/main" id="{E142A5EC-B7C1-E6A9-4EA5-C632E05FF315}"/>
              </a:ext>
            </a:extLst>
          </p:cNvPr>
          <p:cNvSpPr txBox="1"/>
          <p:nvPr/>
        </p:nvSpPr>
        <p:spPr>
          <a:xfrm>
            <a:off x="2013560" y="4840868"/>
            <a:ext cx="2884611" cy="307777"/>
          </a:xfrm>
          <a:prstGeom prst="rect">
            <a:avLst/>
          </a:prstGeom>
          <a:noFill/>
        </p:spPr>
        <p:txBody>
          <a:bodyPr wrap="square" rtlCol="0">
            <a:spAutoFit/>
          </a:bodyPr>
          <a:lstStyle/>
          <a:p>
            <a:r>
              <a:rPr kumimoji="1" lang="ja-JP" altLang="en-US" sz="1400" b="1" dirty="0">
                <a:solidFill>
                  <a:srgbClr val="D02A4E"/>
                </a:solidFill>
                <a:latin typeface="BIZ UDPゴシック" panose="020B0400000000000000" pitchFamily="50" charset="-128"/>
                <a:ea typeface="BIZ UDPゴシック" panose="020B0400000000000000" pitchFamily="50" charset="-128"/>
              </a:rPr>
              <a:t>「資格情報のお知らせ」の見かた</a:t>
            </a:r>
          </a:p>
        </p:txBody>
      </p:sp>
      <p:sp>
        <p:nvSpPr>
          <p:cNvPr id="60" name="正方形/長方形 59">
            <a:extLst>
              <a:ext uri="{FF2B5EF4-FFF2-40B4-BE49-F238E27FC236}">
                <a16:creationId xmlns:a16="http://schemas.microsoft.com/office/drawing/2014/main" id="{CF17D382-028D-6ED9-716E-88D6F68ECD7D}"/>
              </a:ext>
            </a:extLst>
          </p:cNvPr>
          <p:cNvSpPr/>
          <p:nvPr/>
        </p:nvSpPr>
        <p:spPr>
          <a:xfrm>
            <a:off x="3571659" y="8646037"/>
            <a:ext cx="1213484" cy="810258"/>
          </a:xfrm>
          <a:prstGeom prst="rect">
            <a:avLst/>
          </a:prstGeom>
          <a:noFill/>
          <a:ln w="158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30" name="直線矢印コネクタ 1029">
            <a:extLst>
              <a:ext uri="{FF2B5EF4-FFF2-40B4-BE49-F238E27FC236}">
                <a16:creationId xmlns:a16="http://schemas.microsoft.com/office/drawing/2014/main" id="{31FD474A-C29B-889B-0E17-867D1AFB62F1}"/>
              </a:ext>
            </a:extLst>
          </p:cNvPr>
          <p:cNvCxnSpPr>
            <a:cxnSpLocks/>
            <a:stCxn id="61" idx="3"/>
          </p:cNvCxnSpPr>
          <p:nvPr/>
        </p:nvCxnSpPr>
        <p:spPr>
          <a:xfrm>
            <a:off x="1726498" y="6049805"/>
            <a:ext cx="481642" cy="365283"/>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047" name="四角形: 角を丸くする 1046">
            <a:extLst>
              <a:ext uri="{FF2B5EF4-FFF2-40B4-BE49-F238E27FC236}">
                <a16:creationId xmlns:a16="http://schemas.microsoft.com/office/drawing/2014/main" id="{9E4B24F2-9B09-5A9A-974A-E81BF4898778}"/>
              </a:ext>
            </a:extLst>
          </p:cNvPr>
          <p:cNvSpPr/>
          <p:nvPr/>
        </p:nvSpPr>
        <p:spPr>
          <a:xfrm>
            <a:off x="201822" y="5632899"/>
            <a:ext cx="1525378" cy="798566"/>
          </a:xfrm>
          <a:prstGeom prst="roundRect">
            <a:avLst/>
          </a:prstGeom>
          <a:noFill/>
          <a:ln>
            <a:solidFill>
              <a:srgbClr val="D02A4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7" name="グループ化 16">
            <a:extLst>
              <a:ext uri="{FF2B5EF4-FFF2-40B4-BE49-F238E27FC236}">
                <a16:creationId xmlns:a16="http://schemas.microsoft.com/office/drawing/2014/main" id="{1C9196C8-0265-172A-F089-A3DAF120DF48}"/>
              </a:ext>
            </a:extLst>
          </p:cNvPr>
          <p:cNvGrpSpPr/>
          <p:nvPr/>
        </p:nvGrpSpPr>
        <p:grpSpPr>
          <a:xfrm>
            <a:off x="301620" y="5267666"/>
            <a:ext cx="1424878" cy="1205332"/>
            <a:chOff x="302322" y="5559254"/>
            <a:chExt cx="1424878" cy="1205332"/>
          </a:xfrm>
        </p:grpSpPr>
        <p:sp>
          <p:nvSpPr>
            <p:cNvPr id="61" name="テキスト ボックス 60">
              <a:extLst>
                <a:ext uri="{FF2B5EF4-FFF2-40B4-BE49-F238E27FC236}">
                  <a16:creationId xmlns:a16="http://schemas.microsoft.com/office/drawing/2014/main" id="{96B4AF42-018C-D550-3C9B-845CD09A643E}"/>
                </a:ext>
              </a:extLst>
            </p:cNvPr>
            <p:cNvSpPr txBox="1"/>
            <p:nvPr/>
          </p:nvSpPr>
          <p:spPr>
            <a:xfrm>
              <a:off x="302322" y="5918200"/>
              <a:ext cx="1424878" cy="846386"/>
            </a:xfrm>
            <a:prstGeom prst="rect">
              <a:avLst/>
            </a:prstGeom>
            <a:noFill/>
            <a:ln>
              <a:noFill/>
            </a:ln>
          </p:spPr>
          <p:txBody>
            <a:bodyPr wrap="square" rtlCol="0">
              <a:spAutoFit/>
            </a:bodyPr>
            <a:lstStyle/>
            <a:p>
              <a:r>
                <a:rPr kumimoji="1" lang="ja-JP" altLang="en-US" sz="1000" b="1" u="sng" dirty="0">
                  <a:solidFill>
                    <a:srgbClr val="D02A4E"/>
                  </a:solidFill>
                  <a:latin typeface="BIZ UDPゴシック" panose="020B0400000000000000" pitchFamily="50" charset="-128"/>
                  <a:ea typeface="BIZ UDPゴシック" panose="020B0400000000000000" pitchFamily="50" charset="-128"/>
                </a:rPr>
                <a:t>あなた様の当組合の資格情報です</a:t>
              </a:r>
              <a:r>
                <a:rPr kumimoji="1" lang="ja-JP" altLang="en-US" sz="1050" b="1" u="sng" dirty="0">
                  <a:solidFill>
                    <a:srgbClr val="D02A4E"/>
                  </a:solidFill>
                  <a:latin typeface="BIZ UDPゴシック" panose="020B0400000000000000" pitchFamily="50" charset="-128"/>
                  <a:ea typeface="BIZ UDPゴシック" panose="020B0400000000000000" pitchFamily="50" charset="-128"/>
                </a:rPr>
                <a:t>。</a:t>
              </a:r>
              <a:endParaRPr kumimoji="1" lang="en-US" altLang="ja-JP" sz="1600" b="1" u="sng" dirty="0">
                <a:solidFill>
                  <a:srgbClr val="D02A4E"/>
                </a:solidFill>
                <a:latin typeface="BIZ UDPゴシック" panose="020B0400000000000000" pitchFamily="50" charset="-128"/>
                <a:ea typeface="BIZ UDPゴシック" panose="020B0400000000000000" pitchFamily="50" charset="-128"/>
              </a:endParaRPr>
            </a:p>
            <a:p>
              <a:r>
                <a:rPr kumimoji="1" lang="ja-JP" altLang="en-US" sz="900" dirty="0">
                  <a:latin typeface="BIZ UDPゴシック" panose="020B0400000000000000" pitchFamily="50" charset="-128"/>
                  <a:ea typeface="BIZ UDPゴシック" panose="020B0400000000000000" pitchFamily="50" charset="-128"/>
                </a:rPr>
                <a:t>内容をご確認いただき、誤りがあれば当支部へご連絡ください。</a:t>
              </a:r>
            </a:p>
          </p:txBody>
        </p:sp>
        <p:sp>
          <p:nvSpPr>
            <p:cNvPr id="1049" name="楕円 1048">
              <a:extLst>
                <a:ext uri="{FF2B5EF4-FFF2-40B4-BE49-F238E27FC236}">
                  <a16:creationId xmlns:a16="http://schemas.microsoft.com/office/drawing/2014/main" id="{D8220587-90A1-0DEF-0940-4E32B3FA9626}"/>
                </a:ext>
              </a:extLst>
            </p:cNvPr>
            <p:cNvSpPr/>
            <p:nvPr/>
          </p:nvSpPr>
          <p:spPr>
            <a:xfrm>
              <a:off x="328961" y="5559254"/>
              <a:ext cx="362220" cy="321512"/>
            </a:xfrm>
            <a:prstGeom prst="ellipse">
              <a:avLst/>
            </a:prstGeom>
            <a:solidFill>
              <a:srgbClr val="F9E3E8"/>
            </a:solidFill>
            <a:ln>
              <a:solidFill>
                <a:srgbClr val="DB4D6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052" name="四角形: 角を丸くする 1051">
            <a:extLst>
              <a:ext uri="{FF2B5EF4-FFF2-40B4-BE49-F238E27FC236}">
                <a16:creationId xmlns:a16="http://schemas.microsoft.com/office/drawing/2014/main" id="{9BDD6CAF-45A5-8652-61DC-29B9D70222FA}"/>
              </a:ext>
            </a:extLst>
          </p:cNvPr>
          <p:cNvSpPr/>
          <p:nvPr/>
        </p:nvSpPr>
        <p:spPr>
          <a:xfrm>
            <a:off x="201822" y="7814381"/>
            <a:ext cx="1525378" cy="798566"/>
          </a:xfrm>
          <a:prstGeom prst="roundRect">
            <a:avLst/>
          </a:prstGeom>
          <a:noFill/>
          <a:ln>
            <a:solidFill>
              <a:srgbClr val="D02A4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54" name="直線矢印コネクタ 1053">
            <a:extLst>
              <a:ext uri="{FF2B5EF4-FFF2-40B4-BE49-F238E27FC236}">
                <a16:creationId xmlns:a16="http://schemas.microsoft.com/office/drawing/2014/main" id="{DC2DDF6C-F1D6-183E-E19E-1C9E1CDE4287}"/>
              </a:ext>
            </a:extLst>
          </p:cNvPr>
          <p:cNvCxnSpPr>
            <a:cxnSpLocks/>
          </p:cNvCxnSpPr>
          <p:nvPr/>
        </p:nvCxnSpPr>
        <p:spPr>
          <a:xfrm>
            <a:off x="1726498" y="8241309"/>
            <a:ext cx="1211544" cy="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1056" name="図 1055">
            <a:extLst>
              <a:ext uri="{FF2B5EF4-FFF2-40B4-BE49-F238E27FC236}">
                <a16:creationId xmlns:a16="http://schemas.microsoft.com/office/drawing/2014/main" id="{A8993151-86D7-20E1-9D60-278C50BD4EE4}"/>
              </a:ext>
            </a:extLst>
          </p:cNvPr>
          <p:cNvPicPr>
            <a:picLocks noChangeAspect="1"/>
          </p:cNvPicPr>
          <p:nvPr/>
        </p:nvPicPr>
        <p:blipFill>
          <a:blip r:embed="rId5"/>
          <a:stretch>
            <a:fillRect/>
          </a:stretch>
        </p:blipFill>
        <p:spPr>
          <a:xfrm>
            <a:off x="2971249" y="8160833"/>
            <a:ext cx="850220" cy="151567"/>
          </a:xfrm>
          <a:prstGeom prst="rect">
            <a:avLst/>
          </a:prstGeom>
          <a:ln w="15875">
            <a:solidFill>
              <a:srgbClr val="FF0000"/>
            </a:solidFill>
          </a:ln>
        </p:spPr>
      </p:pic>
      <p:grpSp>
        <p:nvGrpSpPr>
          <p:cNvPr id="21" name="グループ化 20">
            <a:extLst>
              <a:ext uri="{FF2B5EF4-FFF2-40B4-BE49-F238E27FC236}">
                <a16:creationId xmlns:a16="http://schemas.microsoft.com/office/drawing/2014/main" id="{293F1342-0339-E484-12DB-04B16796FDD8}"/>
              </a:ext>
            </a:extLst>
          </p:cNvPr>
          <p:cNvGrpSpPr/>
          <p:nvPr/>
        </p:nvGrpSpPr>
        <p:grpSpPr>
          <a:xfrm>
            <a:off x="268413" y="7448483"/>
            <a:ext cx="1424878" cy="1161030"/>
            <a:chOff x="269117" y="7659338"/>
            <a:chExt cx="1424878" cy="1161030"/>
          </a:xfrm>
        </p:grpSpPr>
        <p:sp>
          <p:nvSpPr>
            <p:cNvPr id="1053" name="テキスト ボックス 1052">
              <a:extLst>
                <a:ext uri="{FF2B5EF4-FFF2-40B4-BE49-F238E27FC236}">
                  <a16:creationId xmlns:a16="http://schemas.microsoft.com/office/drawing/2014/main" id="{8DC822C3-8210-3980-D1D6-37D7894CF376}"/>
                </a:ext>
              </a:extLst>
            </p:cNvPr>
            <p:cNvSpPr txBox="1"/>
            <p:nvPr/>
          </p:nvSpPr>
          <p:spPr>
            <a:xfrm>
              <a:off x="269117" y="8004760"/>
              <a:ext cx="1424878" cy="815608"/>
            </a:xfrm>
            <a:prstGeom prst="rect">
              <a:avLst/>
            </a:prstGeom>
            <a:noFill/>
            <a:ln>
              <a:noFill/>
            </a:ln>
          </p:spPr>
          <p:txBody>
            <a:bodyPr wrap="square" rtlCol="0">
              <a:spAutoFit/>
            </a:bodyPr>
            <a:lstStyle/>
            <a:p>
              <a:r>
                <a:rPr kumimoji="1" lang="ja-JP" altLang="en-US" sz="1000" b="1" u="sng" dirty="0">
                  <a:solidFill>
                    <a:srgbClr val="D02A4E"/>
                  </a:solidFill>
                  <a:latin typeface="BIZ UDPゴシック" panose="020B0400000000000000" pitchFamily="50" charset="-128"/>
                  <a:ea typeface="BIZ UDPゴシック" panose="020B0400000000000000" pitchFamily="50" charset="-128"/>
                </a:rPr>
                <a:t>あなた様のマイナンバー下４桁です。</a:t>
              </a:r>
              <a:endParaRPr kumimoji="1" lang="en-US" altLang="ja-JP" sz="1600" b="1" u="sng" dirty="0">
                <a:solidFill>
                  <a:srgbClr val="D02A4E"/>
                </a:solidFill>
                <a:latin typeface="BIZ UDPゴシック" panose="020B0400000000000000" pitchFamily="50" charset="-128"/>
                <a:ea typeface="BIZ UDPゴシック" panose="020B0400000000000000" pitchFamily="50" charset="-128"/>
              </a:endParaRPr>
            </a:p>
            <a:p>
              <a:r>
                <a:rPr kumimoji="1" lang="ja-JP" altLang="en-US" sz="900" dirty="0">
                  <a:latin typeface="BIZ UDPゴシック" panose="020B0400000000000000" pitchFamily="50" charset="-128"/>
                  <a:ea typeface="BIZ UDPゴシック" panose="020B0400000000000000" pitchFamily="50" charset="-128"/>
                </a:rPr>
                <a:t>ご自身のマイナンバーと異なる場合には、当支部へご連絡ください。</a:t>
              </a:r>
            </a:p>
          </p:txBody>
        </p:sp>
        <p:sp>
          <p:nvSpPr>
            <p:cNvPr id="1058" name="楕円 1057">
              <a:extLst>
                <a:ext uri="{FF2B5EF4-FFF2-40B4-BE49-F238E27FC236}">
                  <a16:creationId xmlns:a16="http://schemas.microsoft.com/office/drawing/2014/main" id="{497EA542-EE9B-2F92-9BCE-D2CA0639EB37}"/>
                </a:ext>
              </a:extLst>
            </p:cNvPr>
            <p:cNvSpPr/>
            <p:nvPr/>
          </p:nvSpPr>
          <p:spPr>
            <a:xfrm>
              <a:off x="305632" y="7683248"/>
              <a:ext cx="362220" cy="321512"/>
            </a:xfrm>
            <a:prstGeom prst="ellipse">
              <a:avLst/>
            </a:prstGeom>
            <a:solidFill>
              <a:srgbClr val="F9E3E8"/>
            </a:solidFill>
            <a:ln>
              <a:solidFill>
                <a:srgbClr val="DB4D6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63" name="正方形/長方形 1062">
              <a:extLst>
                <a:ext uri="{FF2B5EF4-FFF2-40B4-BE49-F238E27FC236}">
                  <a16:creationId xmlns:a16="http://schemas.microsoft.com/office/drawing/2014/main" id="{9462032B-7B62-BED5-CFF4-275A6E7B6CB9}"/>
                </a:ext>
              </a:extLst>
            </p:cNvPr>
            <p:cNvSpPr/>
            <p:nvPr/>
          </p:nvSpPr>
          <p:spPr>
            <a:xfrm>
              <a:off x="275682" y="7659338"/>
              <a:ext cx="415499" cy="369332"/>
            </a:xfrm>
            <a:prstGeom prst="rect">
              <a:avLst/>
            </a:prstGeom>
            <a:noFill/>
            <a:ln>
              <a:noFill/>
            </a:ln>
          </p:spPr>
          <p:txBody>
            <a:bodyPr wrap="none" lIns="91440" tIns="45720" rIns="91440" bIns="45720">
              <a:spAutoFit/>
            </a:bodyPr>
            <a:lstStyle/>
            <a:p>
              <a:pPr algn="ctr"/>
              <a:r>
                <a:rPr lang="ja-JP" altLang="en-US" b="1" cap="none" spc="0" dirty="0">
                  <a:ln w="10160">
                    <a:solidFill>
                      <a:srgbClr val="D02A4E"/>
                    </a:solidFill>
                    <a:prstDash val="solid"/>
                  </a:ln>
                  <a:solidFill>
                    <a:srgbClr val="FFFFFF"/>
                  </a:solidFill>
                  <a:effectLst>
                    <a:outerShdw blurRad="38100" dist="22860" dir="5400000" algn="tl" rotWithShape="0">
                      <a:srgbClr val="000000">
                        <a:alpha val="30000"/>
                      </a:srgbClr>
                    </a:outerShdw>
                  </a:effectLst>
                </a:rPr>
                <a:t>３</a:t>
              </a:r>
            </a:p>
          </p:txBody>
        </p:sp>
      </p:grpSp>
      <p:sp>
        <p:nvSpPr>
          <p:cNvPr id="1064" name="四角形: 角を丸くする 1063">
            <a:extLst>
              <a:ext uri="{FF2B5EF4-FFF2-40B4-BE49-F238E27FC236}">
                <a16:creationId xmlns:a16="http://schemas.microsoft.com/office/drawing/2014/main" id="{F189C850-A098-7FE0-90C3-D68C379A6F0B}"/>
              </a:ext>
            </a:extLst>
          </p:cNvPr>
          <p:cNvSpPr/>
          <p:nvPr/>
        </p:nvSpPr>
        <p:spPr>
          <a:xfrm>
            <a:off x="5174444" y="5866357"/>
            <a:ext cx="1525378" cy="1238801"/>
          </a:xfrm>
          <a:prstGeom prst="roundRect">
            <a:avLst/>
          </a:prstGeom>
          <a:noFill/>
          <a:ln>
            <a:solidFill>
              <a:srgbClr val="D02A4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66" name="直線矢印コネクタ 1065">
            <a:extLst>
              <a:ext uri="{FF2B5EF4-FFF2-40B4-BE49-F238E27FC236}">
                <a16:creationId xmlns:a16="http://schemas.microsoft.com/office/drawing/2014/main" id="{FCC5E38D-0F52-FF6D-FD25-753D1DFC4832}"/>
              </a:ext>
            </a:extLst>
          </p:cNvPr>
          <p:cNvCxnSpPr>
            <a:cxnSpLocks/>
            <a:stCxn id="1067" idx="3"/>
            <a:endCxn id="1064" idx="1"/>
          </p:cNvCxnSpPr>
          <p:nvPr/>
        </p:nvCxnSpPr>
        <p:spPr>
          <a:xfrm flipV="1">
            <a:off x="3631411" y="6485758"/>
            <a:ext cx="1543033" cy="700286"/>
          </a:xfrm>
          <a:prstGeom prst="straightConnector1">
            <a:avLst/>
          </a:prstGeom>
          <a:ln>
            <a:solidFill>
              <a:srgbClr val="FF0000"/>
            </a:solidFill>
            <a:headEnd type="triangle"/>
            <a:tailEnd type="none"/>
          </a:ln>
        </p:spPr>
        <p:style>
          <a:lnRef idx="2">
            <a:schemeClr val="accent1"/>
          </a:lnRef>
          <a:fillRef idx="0">
            <a:schemeClr val="accent1"/>
          </a:fillRef>
          <a:effectRef idx="1">
            <a:schemeClr val="accent1"/>
          </a:effectRef>
          <a:fontRef idx="minor">
            <a:schemeClr val="tx1"/>
          </a:fontRef>
        </p:style>
      </p:cxnSp>
      <p:pic>
        <p:nvPicPr>
          <p:cNvPr id="1067" name="図 1066">
            <a:extLst>
              <a:ext uri="{FF2B5EF4-FFF2-40B4-BE49-F238E27FC236}">
                <a16:creationId xmlns:a16="http://schemas.microsoft.com/office/drawing/2014/main" id="{FBF62224-4300-5FAF-05D0-9DE3A5AB8BD0}"/>
              </a:ext>
            </a:extLst>
          </p:cNvPr>
          <p:cNvPicPr>
            <a:picLocks noChangeAspect="1"/>
          </p:cNvPicPr>
          <p:nvPr/>
        </p:nvPicPr>
        <p:blipFill>
          <a:blip r:embed="rId5"/>
          <a:stretch>
            <a:fillRect/>
          </a:stretch>
        </p:blipFill>
        <p:spPr>
          <a:xfrm>
            <a:off x="3180232" y="6996199"/>
            <a:ext cx="451179" cy="379689"/>
          </a:xfrm>
          <a:prstGeom prst="rect">
            <a:avLst/>
          </a:prstGeom>
          <a:ln w="15875">
            <a:solidFill>
              <a:srgbClr val="FF0000"/>
            </a:solidFill>
          </a:ln>
        </p:spPr>
      </p:pic>
      <p:sp>
        <p:nvSpPr>
          <p:cNvPr id="1073" name="楕円 1072">
            <a:extLst>
              <a:ext uri="{FF2B5EF4-FFF2-40B4-BE49-F238E27FC236}">
                <a16:creationId xmlns:a16="http://schemas.microsoft.com/office/drawing/2014/main" id="{8AB88C08-937E-69B8-EA30-FA247B8CC61B}"/>
              </a:ext>
            </a:extLst>
          </p:cNvPr>
          <p:cNvSpPr/>
          <p:nvPr/>
        </p:nvSpPr>
        <p:spPr>
          <a:xfrm>
            <a:off x="5262658" y="5531143"/>
            <a:ext cx="362220" cy="321512"/>
          </a:xfrm>
          <a:prstGeom prst="ellipse">
            <a:avLst/>
          </a:prstGeom>
          <a:solidFill>
            <a:srgbClr val="F9E3E8"/>
          </a:solidFill>
          <a:ln>
            <a:solidFill>
              <a:srgbClr val="DB4D6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74" name="テキスト ボックス 1073">
            <a:extLst>
              <a:ext uri="{FF2B5EF4-FFF2-40B4-BE49-F238E27FC236}">
                <a16:creationId xmlns:a16="http://schemas.microsoft.com/office/drawing/2014/main" id="{A6BAD0AF-D83E-3FF0-16D2-306F0EB5AE54}"/>
              </a:ext>
            </a:extLst>
          </p:cNvPr>
          <p:cNvSpPr txBox="1"/>
          <p:nvPr/>
        </p:nvSpPr>
        <p:spPr>
          <a:xfrm>
            <a:off x="5329220" y="7836085"/>
            <a:ext cx="1424878" cy="1661993"/>
          </a:xfrm>
          <a:prstGeom prst="rect">
            <a:avLst/>
          </a:prstGeom>
          <a:noFill/>
          <a:ln>
            <a:noFill/>
          </a:ln>
        </p:spPr>
        <p:txBody>
          <a:bodyPr wrap="square" rtlCol="0">
            <a:spAutoFit/>
          </a:bodyPr>
          <a:lstStyle/>
          <a:p>
            <a:r>
              <a:rPr kumimoji="1" lang="ja-JP" altLang="en-US" sz="1000" b="1" u="sng" dirty="0">
                <a:solidFill>
                  <a:srgbClr val="DB4D6D"/>
                </a:solidFill>
                <a:latin typeface="BIZ UDPゴシック" panose="020B0400000000000000" pitchFamily="50" charset="-128"/>
                <a:ea typeface="BIZ UDPゴシック" panose="020B0400000000000000" pitchFamily="50" charset="-128"/>
              </a:rPr>
              <a:t>カードサイズの「資格情報」のお知らせとして利用できます。</a:t>
            </a:r>
            <a:endParaRPr kumimoji="1" lang="en-US" altLang="ja-JP" sz="1000" b="1" u="sng" dirty="0">
              <a:solidFill>
                <a:srgbClr val="DB4D6D"/>
              </a:solidFill>
              <a:latin typeface="BIZ UDPゴシック" panose="020B0400000000000000" pitchFamily="50" charset="-128"/>
              <a:ea typeface="BIZ UDPゴシック" panose="020B0400000000000000" pitchFamily="50" charset="-128"/>
            </a:endParaRPr>
          </a:p>
          <a:p>
            <a:r>
              <a:rPr kumimoji="1" lang="ja-JP" altLang="en-US" sz="900" dirty="0">
                <a:latin typeface="BIZ UDPゴシック" panose="020B0400000000000000" pitchFamily="50" charset="-128"/>
                <a:ea typeface="BIZ UDPゴシック" panose="020B0400000000000000" pitchFamily="50" charset="-128"/>
              </a:rPr>
              <a:t>医療機関等の受付でマイナ保険証の読み取りができない場合には、マイナ保険証と併せてこちらをご提示いただくことで受診いただけます。</a:t>
            </a:r>
            <a:endParaRPr kumimoji="1" lang="en-US" altLang="ja-JP" sz="900" dirty="0">
              <a:latin typeface="BIZ UDPゴシック" panose="020B0400000000000000" pitchFamily="50" charset="-128"/>
              <a:ea typeface="BIZ UDPゴシック" panose="020B0400000000000000" pitchFamily="50" charset="-128"/>
            </a:endParaRPr>
          </a:p>
          <a:p>
            <a:r>
              <a:rPr kumimoji="1" lang="ja-JP" altLang="en-US" sz="900" dirty="0">
                <a:latin typeface="BIZ UDPゴシック" panose="020B0400000000000000" pitchFamily="50" charset="-128"/>
                <a:ea typeface="BIZ UDPゴシック" panose="020B0400000000000000" pitchFamily="50" charset="-128"/>
              </a:rPr>
              <a:t>点線（ミシン目）で切り取ってご使用ください。</a:t>
            </a:r>
          </a:p>
        </p:txBody>
      </p:sp>
      <p:sp>
        <p:nvSpPr>
          <p:cNvPr id="1075" name="四角形: 角を丸くする 1074">
            <a:extLst>
              <a:ext uri="{FF2B5EF4-FFF2-40B4-BE49-F238E27FC236}">
                <a16:creationId xmlns:a16="http://schemas.microsoft.com/office/drawing/2014/main" id="{B129347C-7353-BEA1-493D-E967FE1A39DC}"/>
              </a:ext>
            </a:extLst>
          </p:cNvPr>
          <p:cNvSpPr/>
          <p:nvPr/>
        </p:nvSpPr>
        <p:spPr>
          <a:xfrm>
            <a:off x="5253023" y="7815041"/>
            <a:ext cx="1525378" cy="1661993"/>
          </a:xfrm>
          <a:prstGeom prst="roundRect">
            <a:avLst/>
          </a:prstGeom>
          <a:noFill/>
          <a:ln>
            <a:solidFill>
              <a:srgbClr val="D02A4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77" name="楕円 1076">
            <a:extLst>
              <a:ext uri="{FF2B5EF4-FFF2-40B4-BE49-F238E27FC236}">
                <a16:creationId xmlns:a16="http://schemas.microsoft.com/office/drawing/2014/main" id="{91E7EE88-6DFC-7A89-8BA8-36BA137A8003}"/>
              </a:ext>
            </a:extLst>
          </p:cNvPr>
          <p:cNvSpPr/>
          <p:nvPr/>
        </p:nvSpPr>
        <p:spPr>
          <a:xfrm>
            <a:off x="5299491" y="7504704"/>
            <a:ext cx="362220" cy="321512"/>
          </a:xfrm>
          <a:prstGeom prst="ellipse">
            <a:avLst/>
          </a:prstGeom>
          <a:solidFill>
            <a:srgbClr val="F9E3E8"/>
          </a:solidFill>
          <a:ln>
            <a:solidFill>
              <a:srgbClr val="DB4D6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78" name="正方形/長方形 1077">
            <a:extLst>
              <a:ext uri="{FF2B5EF4-FFF2-40B4-BE49-F238E27FC236}">
                <a16:creationId xmlns:a16="http://schemas.microsoft.com/office/drawing/2014/main" id="{0E96F889-2C0A-9279-F8F3-C97EDF5F0154}"/>
              </a:ext>
            </a:extLst>
          </p:cNvPr>
          <p:cNvSpPr/>
          <p:nvPr/>
        </p:nvSpPr>
        <p:spPr>
          <a:xfrm>
            <a:off x="5267484" y="7483253"/>
            <a:ext cx="415499" cy="369332"/>
          </a:xfrm>
          <a:prstGeom prst="rect">
            <a:avLst/>
          </a:prstGeom>
          <a:noFill/>
          <a:ln>
            <a:noFill/>
          </a:ln>
        </p:spPr>
        <p:txBody>
          <a:bodyPr wrap="none" lIns="91440" tIns="45720" rIns="91440" bIns="45720">
            <a:spAutoFit/>
          </a:bodyPr>
          <a:lstStyle/>
          <a:p>
            <a:pPr algn="ctr"/>
            <a:r>
              <a:rPr lang="ja-JP" altLang="en-US" b="1" cap="none" spc="0" dirty="0">
                <a:ln w="10160">
                  <a:solidFill>
                    <a:srgbClr val="D02A4E"/>
                  </a:solidFill>
                  <a:prstDash val="solid"/>
                </a:ln>
                <a:solidFill>
                  <a:srgbClr val="FFFFFF"/>
                </a:solidFill>
                <a:effectLst>
                  <a:outerShdw blurRad="38100" dist="22860" dir="5400000" algn="tl" rotWithShape="0">
                    <a:srgbClr val="000000">
                      <a:alpha val="30000"/>
                    </a:srgbClr>
                  </a:outerShdw>
                </a:effectLst>
              </a:rPr>
              <a:t>４</a:t>
            </a:r>
          </a:p>
        </p:txBody>
      </p:sp>
      <p:sp>
        <p:nvSpPr>
          <p:cNvPr id="1096" name="正方形/長方形 1095">
            <a:extLst>
              <a:ext uri="{FF2B5EF4-FFF2-40B4-BE49-F238E27FC236}">
                <a16:creationId xmlns:a16="http://schemas.microsoft.com/office/drawing/2014/main" id="{28161AE9-CE08-E2A1-F775-E4C852AC9D44}"/>
              </a:ext>
            </a:extLst>
          </p:cNvPr>
          <p:cNvSpPr/>
          <p:nvPr/>
        </p:nvSpPr>
        <p:spPr>
          <a:xfrm>
            <a:off x="2208140" y="6045152"/>
            <a:ext cx="2397198" cy="597884"/>
          </a:xfrm>
          <a:prstGeom prst="rect">
            <a:avLst/>
          </a:prstGeom>
          <a:noFill/>
          <a:ln w="158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921AE31B-0F59-DE83-F058-435A6D14A28C}"/>
              </a:ext>
            </a:extLst>
          </p:cNvPr>
          <p:cNvSpPr txBox="1"/>
          <p:nvPr/>
        </p:nvSpPr>
        <p:spPr>
          <a:xfrm>
            <a:off x="4425950" y="8698231"/>
            <a:ext cx="556683" cy="169277"/>
          </a:xfrm>
          <a:prstGeom prst="rect">
            <a:avLst/>
          </a:prstGeom>
          <a:noFill/>
        </p:spPr>
        <p:txBody>
          <a:bodyPr wrap="square" rtlCol="0">
            <a:spAutoFit/>
          </a:bodyPr>
          <a:lstStyle/>
          <a:p>
            <a:endParaRPr kumimoji="1" lang="ja-JP" altLang="en-US" sz="500" dirty="0"/>
          </a:p>
        </p:txBody>
      </p:sp>
      <p:sp>
        <p:nvSpPr>
          <p:cNvPr id="1032" name="正方形/長方形 1031">
            <a:extLst>
              <a:ext uri="{FF2B5EF4-FFF2-40B4-BE49-F238E27FC236}">
                <a16:creationId xmlns:a16="http://schemas.microsoft.com/office/drawing/2014/main" id="{91FF9B0F-476F-527F-F313-0F30FC3AC0E7}"/>
              </a:ext>
            </a:extLst>
          </p:cNvPr>
          <p:cNvSpPr/>
          <p:nvPr/>
        </p:nvSpPr>
        <p:spPr>
          <a:xfrm>
            <a:off x="301620" y="5263566"/>
            <a:ext cx="415498" cy="369332"/>
          </a:xfrm>
          <a:prstGeom prst="rect">
            <a:avLst/>
          </a:prstGeom>
          <a:noFill/>
          <a:ln>
            <a:noFill/>
          </a:ln>
        </p:spPr>
        <p:txBody>
          <a:bodyPr wrap="none" lIns="91440" tIns="45720" rIns="91440" bIns="45720">
            <a:spAutoFit/>
          </a:bodyPr>
          <a:lstStyle/>
          <a:p>
            <a:pPr algn="ctr"/>
            <a:r>
              <a:rPr lang="ja-JP" altLang="en-US" b="1" cap="none" spc="0" dirty="0">
                <a:ln w="10160">
                  <a:solidFill>
                    <a:srgbClr val="D02A4E"/>
                  </a:solidFill>
                  <a:prstDash val="solid"/>
                </a:ln>
                <a:solidFill>
                  <a:srgbClr val="FFFFFF"/>
                </a:solidFill>
                <a:effectLst>
                  <a:outerShdw blurRad="38100" dist="22860" dir="5400000" algn="tl" rotWithShape="0">
                    <a:srgbClr val="000000">
                      <a:alpha val="30000"/>
                    </a:srgbClr>
                  </a:outerShdw>
                </a:effectLst>
              </a:rPr>
              <a:t>１</a:t>
            </a:r>
          </a:p>
        </p:txBody>
      </p:sp>
      <p:grpSp>
        <p:nvGrpSpPr>
          <p:cNvPr id="24" name="グループ化 23">
            <a:extLst>
              <a:ext uri="{FF2B5EF4-FFF2-40B4-BE49-F238E27FC236}">
                <a16:creationId xmlns:a16="http://schemas.microsoft.com/office/drawing/2014/main" id="{7D27CB80-D4D9-5AE8-FDB0-8C74050D63CA}"/>
              </a:ext>
            </a:extLst>
          </p:cNvPr>
          <p:cNvGrpSpPr/>
          <p:nvPr/>
        </p:nvGrpSpPr>
        <p:grpSpPr>
          <a:xfrm>
            <a:off x="5231300" y="5499174"/>
            <a:ext cx="1424878" cy="1585870"/>
            <a:chOff x="5274944" y="5850024"/>
            <a:chExt cx="1424878" cy="1585870"/>
          </a:xfrm>
        </p:grpSpPr>
        <p:sp>
          <p:nvSpPr>
            <p:cNvPr id="1070" name="テキスト ボックス 1069">
              <a:extLst>
                <a:ext uri="{FF2B5EF4-FFF2-40B4-BE49-F238E27FC236}">
                  <a16:creationId xmlns:a16="http://schemas.microsoft.com/office/drawing/2014/main" id="{C6EF64A0-2CD9-C7AB-649B-322D652976EE}"/>
                </a:ext>
              </a:extLst>
            </p:cNvPr>
            <p:cNvSpPr txBox="1"/>
            <p:nvPr/>
          </p:nvSpPr>
          <p:spPr>
            <a:xfrm>
              <a:off x="5274944" y="6197093"/>
              <a:ext cx="1424878" cy="1238801"/>
            </a:xfrm>
            <a:prstGeom prst="rect">
              <a:avLst/>
            </a:prstGeom>
            <a:noFill/>
            <a:ln>
              <a:noFill/>
            </a:ln>
          </p:spPr>
          <p:txBody>
            <a:bodyPr wrap="square" rtlCol="0">
              <a:spAutoFit/>
            </a:bodyPr>
            <a:lstStyle/>
            <a:p>
              <a:r>
                <a:rPr kumimoji="1" lang="ja-JP" altLang="en-US" sz="1000" b="1" u="sng" dirty="0">
                  <a:solidFill>
                    <a:srgbClr val="D02A4E"/>
                  </a:solidFill>
                  <a:latin typeface="BIZ UDPゴシック" panose="020B0400000000000000" pitchFamily="50" charset="-128"/>
                  <a:ea typeface="BIZ UDPゴシック" panose="020B0400000000000000" pitchFamily="50" charset="-128"/>
                </a:rPr>
                <a:t>マイナポータルからも</a:t>
              </a:r>
              <a:endParaRPr kumimoji="1" lang="en-US" altLang="ja-JP" sz="1000" b="1" u="sng" dirty="0">
                <a:solidFill>
                  <a:srgbClr val="D02A4E"/>
                </a:solidFill>
                <a:latin typeface="BIZ UDPゴシック" panose="020B0400000000000000" pitchFamily="50" charset="-128"/>
                <a:ea typeface="BIZ UDPゴシック" panose="020B0400000000000000" pitchFamily="50" charset="-128"/>
              </a:endParaRPr>
            </a:p>
            <a:p>
              <a:r>
                <a:rPr kumimoji="1" lang="ja-JP" altLang="en-US" sz="1000" b="1" u="sng" dirty="0">
                  <a:solidFill>
                    <a:srgbClr val="D02A4E"/>
                  </a:solidFill>
                  <a:latin typeface="BIZ UDPゴシック" panose="020B0400000000000000" pitchFamily="50" charset="-128"/>
                  <a:ea typeface="BIZ UDPゴシック" panose="020B0400000000000000" pitchFamily="50" charset="-128"/>
                </a:rPr>
                <a:t>確認できます</a:t>
              </a:r>
              <a:r>
                <a:rPr kumimoji="1" lang="ja-JP" altLang="en-US" sz="1050" b="1" u="sng" dirty="0">
                  <a:solidFill>
                    <a:srgbClr val="D02A4E"/>
                  </a:solidFill>
                  <a:latin typeface="BIZ UDPゴシック" panose="020B0400000000000000" pitchFamily="50" charset="-128"/>
                  <a:ea typeface="BIZ UDPゴシック" panose="020B0400000000000000" pitchFamily="50" charset="-128"/>
                </a:rPr>
                <a:t>。</a:t>
              </a:r>
              <a:endParaRPr kumimoji="1" lang="en-US" altLang="ja-JP" sz="1600" b="1" u="sng" dirty="0">
                <a:solidFill>
                  <a:srgbClr val="D02A4E"/>
                </a:solidFill>
                <a:latin typeface="BIZ UDPゴシック" panose="020B0400000000000000" pitchFamily="50" charset="-128"/>
                <a:ea typeface="BIZ UDPゴシック" panose="020B0400000000000000" pitchFamily="50" charset="-128"/>
              </a:endParaRPr>
            </a:p>
            <a:p>
              <a:r>
                <a:rPr kumimoji="1" lang="en-US" altLang="ja-JP" sz="900" dirty="0">
                  <a:latin typeface="BIZ UDPゴシック" panose="020B0400000000000000" pitchFamily="50" charset="-128"/>
                  <a:ea typeface="BIZ UDPゴシック" panose="020B0400000000000000" pitchFamily="50" charset="-128"/>
                </a:rPr>
                <a:t>QR</a:t>
              </a:r>
              <a:r>
                <a:rPr kumimoji="1" lang="ja-JP" altLang="en-US" sz="900" dirty="0">
                  <a:latin typeface="BIZ UDPゴシック" panose="020B0400000000000000" pitchFamily="50" charset="-128"/>
                  <a:ea typeface="BIZ UDPゴシック" panose="020B0400000000000000" pitchFamily="50" charset="-128"/>
                </a:rPr>
                <a:t>コードからマイナポータルにログインすると、あなた様の当組合の資格情報をスマートフォンの画面でも確認することができます。</a:t>
              </a:r>
            </a:p>
          </p:txBody>
        </p:sp>
        <p:sp>
          <p:nvSpPr>
            <p:cNvPr id="1071" name="正方形/長方形 1070">
              <a:extLst>
                <a:ext uri="{FF2B5EF4-FFF2-40B4-BE49-F238E27FC236}">
                  <a16:creationId xmlns:a16="http://schemas.microsoft.com/office/drawing/2014/main" id="{BC3BE423-4C82-51C9-EFAD-95D7F4288D4A}"/>
                </a:ext>
              </a:extLst>
            </p:cNvPr>
            <p:cNvSpPr/>
            <p:nvPr/>
          </p:nvSpPr>
          <p:spPr>
            <a:xfrm>
              <a:off x="5299491" y="5850024"/>
              <a:ext cx="415499" cy="369332"/>
            </a:xfrm>
            <a:prstGeom prst="rect">
              <a:avLst/>
            </a:prstGeom>
            <a:noFill/>
            <a:ln>
              <a:noFill/>
            </a:ln>
          </p:spPr>
          <p:txBody>
            <a:bodyPr wrap="none" lIns="91440" tIns="45720" rIns="91440" bIns="45720">
              <a:spAutoFit/>
            </a:bodyPr>
            <a:lstStyle/>
            <a:p>
              <a:pPr algn="ctr"/>
              <a:r>
                <a:rPr lang="ja-JP" altLang="en-US" b="1" dirty="0">
                  <a:ln w="10160">
                    <a:solidFill>
                      <a:srgbClr val="D02A4E"/>
                    </a:solidFill>
                    <a:prstDash val="solid"/>
                  </a:ln>
                  <a:solidFill>
                    <a:srgbClr val="FFFFFF"/>
                  </a:solidFill>
                  <a:effectLst>
                    <a:outerShdw blurRad="38100" dist="22860" dir="5400000" algn="tl" rotWithShape="0">
                      <a:srgbClr val="000000">
                        <a:alpha val="30000"/>
                      </a:srgbClr>
                    </a:outerShdw>
                  </a:effectLst>
                </a:rPr>
                <a:t>２</a:t>
              </a:r>
              <a:endParaRPr lang="ja-JP" altLang="en-US" b="1" cap="none" spc="0" dirty="0">
                <a:ln w="10160">
                  <a:solidFill>
                    <a:srgbClr val="D02A4E"/>
                  </a:solidFill>
                  <a:prstDash val="solid"/>
                </a:ln>
                <a:solidFill>
                  <a:srgbClr val="FFFFFF"/>
                </a:solidFill>
                <a:effectLst>
                  <a:outerShdw blurRad="38100" dist="22860" dir="5400000" algn="tl" rotWithShape="0">
                    <a:srgbClr val="000000">
                      <a:alpha val="30000"/>
                    </a:srgbClr>
                  </a:outerShdw>
                </a:effectLst>
              </a:endParaRPr>
            </a:p>
          </p:txBody>
        </p:sp>
      </p:grpSp>
      <p:sp>
        <p:nvSpPr>
          <p:cNvPr id="6" name="吹き出し: 円形 5">
            <a:extLst>
              <a:ext uri="{FF2B5EF4-FFF2-40B4-BE49-F238E27FC236}">
                <a16:creationId xmlns:a16="http://schemas.microsoft.com/office/drawing/2014/main" id="{29246D72-326F-E977-ADE9-3210E488EA17}"/>
              </a:ext>
            </a:extLst>
          </p:cNvPr>
          <p:cNvSpPr/>
          <p:nvPr/>
        </p:nvSpPr>
        <p:spPr>
          <a:xfrm rot="737618">
            <a:off x="5477345" y="195861"/>
            <a:ext cx="1038757" cy="392010"/>
          </a:xfrm>
          <a:prstGeom prst="wedgeEllipseCallout">
            <a:avLst>
              <a:gd name="adj1" fmla="val -29187"/>
              <a:gd name="adj2" fmla="val 77786"/>
            </a:avLst>
          </a:prstGeom>
          <a:solidFill>
            <a:srgbClr val="F9E3E8"/>
          </a:solidFill>
          <a:ln w="25400">
            <a:solidFill>
              <a:srgbClr val="DB4D6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dirty="0">
              <a:solidFill>
                <a:srgbClr val="FF0000"/>
              </a:solidFill>
            </a:endParaRPr>
          </a:p>
        </p:txBody>
      </p:sp>
      <p:sp>
        <p:nvSpPr>
          <p:cNvPr id="5" name="テキスト ボックス 4">
            <a:extLst>
              <a:ext uri="{FF2B5EF4-FFF2-40B4-BE49-F238E27FC236}">
                <a16:creationId xmlns:a16="http://schemas.microsoft.com/office/drawing/2014/main" id="{7384A024-787A-5EF4-3D7F-B39CFBD48DB8}"/>
              </a:ext>
            </a:extLst>
          </p:cNvPr>
          <p:cNvSpPr txBox="1"/>
          <p:nvPr/>
        </p:nvSpPr>
        <p:spPr>
          <a:xfrm rot="1051954">
            <a:off x="5533428" y="292504"/>
            <a:ext cx="1048600" cy="230832"/>
          </a:xfrm>
          <a:prstGeom prst="rect">
            <a:avLst/>
          </a:prstGeom>
          <a:noFill/>
        </p:spPr>
        <p:txBody>
          <a:bodyPr wrap="square" rtlCol="0">
            <a:spAutoFit/>
          </a:bodyPr>
          <a:lstStyle/>
          <a:p>
            <a:r>
              <a:rPr kumimoji="1" lang="ja-JP" altLang="en-US" sz="900" b="1" dirty="0">
                <a:solidFill>
                  <a:srgbClr val="D02A4E"/>
                </a:solidFill>
                <a:latin typeface="BIZ UDPゴシック" panose="020B0400000000000000" pitchFamily="50" charset="-128"/>
                <a:ea typeface="BIZ UDPゴシック" panose="020B0400000000000000" pitchFamily="50" charset="-128"/>
              </a:rPr>
              <a:t>お知らせします</a:t>
            </a:r>
          </a:p>
        </p:txBody>
      </p:sp>
      <p:cxnSp>
        <p:nvCxnSpPr>
          <p:cNvPr id="14" name="直線矢印コネクタ 13">
            <a:extLst>
              <a:ext uri="{FF2B5EF4-FFF2-40B4-BE49-F238E27FC236}">
                <a16:creationId xmlns:a16="http://schemas.microsoft.com/office/drawing/2014/main" id="{C3620CBC-61B1-30EA-311D-239D84FA9104}"/>
              </a:ext>
            </a:extLst>
          </p:cNvPr>
          <p:cNvCxnSpPr>
            <a:cxnSpLocks/>
            <a:stCxn id="60" idx="3"/>
            <a:endCxn id="1075" idx="1"/>
          </p:cNvCxnSpPr>
          <p:nvPr/>
        </p:nvCxnSpPr>
        <p:spPr>
          <a:xfrm flipV="1">
            <a:off x="4785143" y="8646038"/>
            <a:ext cx="467880" cy="405128"/>
          </a:xfrm>
          <a:prstGeom prst="straightConnector1">
            <a:avLst/>
          </a:prstGeom>
          <a:ln>
            <a:solidFill>
              <a:srgbClr val="FF0000"/>
            </a:solidFill>
            <a:headEnd type="triangle"/>
            <a:tailEnd type="non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51152120"/>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テーマ">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1755</TotalTime>
  <Words>375</Words>
  <Application>Microsoft Office PowerPoint</Application>
  <PresentationFormat>A4 210 x 297 mm</PresentationFormat>
  <Paragraphs>33</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Aptos</vt:lpstr>
      <vt:lpstr>Aptos Display</vt:lpstr>
      <vt:lpstr>BIZ UDPゴシック</vt:lpstr>
      <vt:lpstr>游ゴシック</vt:lpstr>
      <vt:lpstr>游ゴシック Light</vt:lpstr>
      <vt:lpstr>Arial</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津島 博亮</dc:creator>
  <cp:lastModifiedBy>田口芳正</cp:lastModifiedBy>
  <cp:revision>80</cp:revision>
  <cp:lastPrinted>2024-09-17T06:35:00Z</cp:lastPrinted>
  <dcterms:created xsi:type="dcterms:W3CDTF">2024-05-16T12:04:44Z</dcterms:created>
  <dcterms:modified xsi:type="dcterms:W3CDTF">2024-09-19T05:29:04Z</dcterms:modified>
</cp:coreProperties>
</file>